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363" r:id="rId4"/>
    <p:sldId id="365" r:id="rId5"/>
    <p:sldId id="364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6" r:id="rId19"/>
    <p:sldId id="335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60" r:id="rId44"/>
    <p:sldId id="361" r:id="rId45"/>
    <p:sldId id="362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3735"/>
    <a:srgbClr val="FF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92875" autoAdjust="0"/>
  </p:normalViewPr>
  <p:slideViewPr>
    <p:cSldViewPr snapToGrid="0" snapToObjects="1">
      <p:cViewPr>
        <p:scale>
          <a:sx n="90" d="100"/>
          <a:sy n="90" d="100"/>
        </p:scale>
        <p:origin x="-520" y="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3AB2-0379-0F43-BD8F-0F1ACC806789}" type="datetimeFigureOut">
              <a:rPr lang="en-US" smtClean="0"/>
              <a:t>29/01/14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FDB1-5593-6147-B715-00A77C096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6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3AB2-0379-0F43-BD8F-0F1ACC806789}" type="datetimeFigureOut">
              <a:rPr lang="en-US" smtClean="0"/>
              <a:t>29/01/14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FDB1-5593-6147-B715-00A77C096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3AB2-0379-0F43-BD8F-0F1ACC806789}" type="datetimeFigureOut">
              <a:rPr lang="en-US" smtClean="0"/>
              <a:t>29/01/14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FDB1-5593-6147-B715-00A77C096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2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3AB2-0379-0F43-BD8F-0F1ACC806789}" type="datetimeFigureOut">
              <a:rPr lang="en-US" smtClean="0"/>
              <a:t>29/01/14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FDB1-5593-6147-B715-00A77C096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73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3AB2-0379-0F43-BD8F-0F1ACC806789}" type="datetimeFigureOut">
              <a:rPr lang="en-US" smtClean="0"/>
              <a:t>29/01/14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FDB1-5593-6147-B715-00A77C096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3AB2-0379-0F43-BD8F-0F1ACC806789}" type="datetimeFigureOut">
              <a:rPr lang="en-US" smtClean="0"/>
              <a:t>29/01/14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FDB1-5593-6147-B715-00A77C096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4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3AB2-0379-0F43-BD8F-0F1ACC806789}" type="datetimeFigureOut">
              <a:rPr lang="en-US" smtClean="0"/>
              <a:t>29/01/14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FDB1-5593-6147-B715-00A77C096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97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3AB2-0379-0F43-BD8F-0F1ACC806789}" type="datetimeFigureOut">
              <a:rPr lang="en-US" smtClean="0"/>
              <a:t>29/01/14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FDB1-5593-6147-B715-00A77C096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54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3AB2-0379-0F43-BD8F-0F1ACC806789}" type="datetimeFigureOut">
              <a:rPr lang="en-US" smtClean="0"/>
              <a:t>29/01/14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FDB1-5593-6147-B715-00A77C096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7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3AB2-0379-0F43-BD8F-0F1ACC806789}" type="datetimeFigureOut">
              <a:rPr lang="en-US" smtClean="0"/>
              <a:t>29/01/14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FDB1-5593-6147-B715-00A77C096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9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3AB2-0379-0F43-BD8F-0F1ACC806789}" type="datetimeFigureOut">
              <a:rPr lang="en-US" smtClean="0"/>
              <a:t>29/01/14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FDB1-5593-6147-B715-00A77C096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6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63AB2-0379-0F43-BD8F-0F1ACC806789}" type="datetimeFigureOut">
              <a:rPr lang="en-US" smtClean="0"/>
              <a:t>29/01/14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6FDB1-5593-6147-B715-00A77C096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4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wnload.java.net/maven/1/jstl/jars/jstl-1.2.jar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Java Enterprise Edition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Gabriele Tolomei</a:t>
            </a:r>
          </a:p>
          <a:p>
            <a:r>
              <a:rPr lang="en-US" dirty="0" smtClean="0">
                <a:solidFill>
                  <a:srgbClr val="953735"/>
                </a:solidFill>
              </a:rPr>
              <a:t>DAIS – </a:t>
            </a:r>
            <a:r>
              <a:rPr lang="en-US" dirty="0" err="1" smtClean="0">
                <a:solidFill>
                  <a:srgbClr val="953735"/>
                </a:solidFill>
              </a:rPr>
              <a:t>Università</a:t>
            </a:r>
            <a:r>
              <a:rPr lang="en-US" dirty="0" smtClean="0">
                <a:solidFill>
                  <a:srgbClr val="953735"/>
                </a:solidFill>
              </a:rPr>
              <a:t> </a:t>
            </a:r>
            <a:r>
              <a:rPr lang="en-US" dirty="0" err="1" smtClean="0">
                <a:solidFill>
                  <a:srgbClr val="953735"/>
                </a:solidFill>
              </a:rPr>
              <a:t>Ca</a:t>
            </a:r>
            <a:r>
              <a:rPr lang="en-US" dirty="0" smtClean="0">
                <a:solidFill>
                  <a:srgbClr val="953735"/>
                </a:solidFill>
              </a:rPr>
              <a:t>’ </a:t>
            </a:r>
            <a:r>
              <a:rPr lang="en-US" dirty="0" err="1" smtClean="0">
                <a:solidFill>
                  <a:srgbClr val="953735"/>
                </a:solidFill>
              </a:rPr>
              <a:t>Foscari</a:t>
            </a:r>
            <a:r>
              <a:rPr lang="en-US" dirty="0" smtClean="0">
                <a:solidFill>
                  <a:srgbClr val="953735"/>
                </a:solidFill>
              </a:rPr>
              <a:t> </a:t>
            </a:r>
            <a:r>
              <a:rPr lang="en-US" dirty="0" err="1" smtClean="0">
                <a:solidFill>
                  <a:srgbClr val="953735"/>
                </a:solidFill>
              </a:rPr>
              <a:t>Venezia</a:t>
            </a:r>
            <a:endParaRPr lang="en-US" dirty="0" smtClean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17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JSP: </a:t>
            </a:r>
            <a:r>
              <a:rPr lang="en-US" dirty="0" err="1" smtClean="0"/>
              <a:t>Ciclo</a:t>
            </a:r>
            <a:r>
              <a:rPr lang="en-US" dirty="0" smtClean="0"/>
              <a:t> di Vita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Simile a </a:t>
            </a:r>
            <a:r>
              <a:rPr lang="en-US" dirty="0" err="1" smtClean="0"/>
              <a:t>quello</a:t>
            </a:r>
            <a:r>
              <a:rPr lang="en-US" dirty="0" smtClean="0"/>
              <a:t> di </a:t>
            </a:r>
            <a:r>
              <a:rPr lang="en-US" dirty="0" err="1" smtClean="0"/>
              <a:t>una</a:t>
            </a:r>
            <a:r>
              <a:rPr lang="en-US" dirty="0" smtClean="0"/>
              <a:t> Servlet “</a:t>
            </a:r>
            <a:r>
              <a:rPr lang="en-US" dirty="0" err="1" smtClean="0"/>
              <a:t>classica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Se </a:t>
            </a:r>
            <a:r>
              <a:rPr lang="en-US" dirty="0" err="1" smtClean="0"/>
              <a:t>l’istanza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Servlet </a:t>
            </a:r>
            <a:r>
              <a:rPr lang="en-US" dirty="0" err="1" smtClean="0"/>
              <a:t>corrispondente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JSP </a:t>
            </a:r>
            <a:r>
              <a:rPr lang="en-US" dirty="0" err="1" smtClean="0"/>
              <a:t>richiesta</a:t>
            </a:r>
            <a:r>
              <a:rPr lang="en-US" dirty="0" smtClean="0"/>
              <a:t> non </a:t>
            </a:r>
            <a:r>
              <a:rPr lang="en-US" dirty="0" err="1" smtClean="0"/>
              <a:t>esiste</a:t>
            </a:r>
            <a:r>
              <a:rPr lang="en-US" dirty="0" smtClean="0"/>
              <a:t>, </a:t>
            </a:r>
            <a:r>
              <a:rPr lang="en-US" dirty="0" err="1" smtClean="0"/>
              <a:t>il</a:t>
            </a:r>
            <a:r>
              <a:rPr lang="en-US" dirty="0" smtClean="0"/>
              <a:t> Servlet container:</a:t>
            </a:r>
          </a:p>
          <a:p>
            <a:pPr lvl="1"/>
            <a:r>
              <a:rPr lang="en-US" dirty="0" err="1" smtClean="0"/>
              <a:t>Compila</a:t>
            </a:r>
            <a:r>
              <a:rPr lang="en-US" dirty="0" smtClean="0"/>
              <a:t> la JSP </a:t>
            </a:r>
            <a:r>
              <a:rPr lang="en-US" dirty="0" err="1" smtClean="0"/>
              <a:t>nella</a:t>
            </a:r>
            <a:r>
              <a:rPr lang="en-US" dirty="0" smtClean="0"/>
              <a:t> Servlet </a:t>
            </a:r>
            <a:r>
              <a:rPr lang="en-US" dirty="0" err="1" smtClean="0"/>
              <a:t>corrispondente</a:t>
            </a:r>
            <a:endParaRPr lang="en-US" dirty="0" smtClean="0"/>
          </a:p>
          <a:p>
            <a:pPr lvl="1"/>
            <a:r>
              <a:rPr lang="en-US" dirty="0" err="1" smtClean="0"/>
              <a:t>Carica</a:t>
            </a:r>
            <a:r>
              <a:rPr lang="en-US" dirty="0" smtClean="0"/>
              <a:t> la </a:t>
            </a:r>
            <a:r>
              <a:rPr lang="en-US" dirty="0" err="1" smtClean="0"/>
              <a:t>classe</a:t>
            </a:r>
            <a:r>
              <a:rPr lang="en-US" dirty="0" smtClean="0"/>
              <a:t> e la </a:t>
            </a:r>
            <a:r>
              <a:rPr lang="en-US" dirty="0" err="1" smtClean="0"/>
              <a:t>istanzia</a:t>
            </a:r>
            <a:endParaRPr lang="en-US" dirty="0" smtClean="0"/>
          </a:p>
          <a:p>
            <a:pPr lvl="1"/>
            <a:r>
              <a:rPr lang="en-US" dirty="0" err="1" smtClean="0"/>
              <a:t>Inizializza</a:t>
            </a:r>
            <a:r>
              <a:rPr lang="en-US" dirty="0" smtClean="0"/>
              <a:t> </a:t>
            </a:r>
            <a:r>
              <a:rPr lang="en-US" dirty="0" err="1" smtClean="0"/>
              <a:t>l’istanza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Servlet </a:t>
            </a:r>
            <a:r>
              <a:rPr lang="en-US" dirty="0" err="1" smtClean="0"/>
              <a:t>tramite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metodo</a:t>
            </a:r>
            <a:r>
              <a:rPr lang="en-US" dirty="0" smtClean="0"/>
              <a:t> </a:t>
            </a:r>
            <a:r>
              <a:rPr lang="en-US" dirty="0" err="1" smtClean="0"/>
              <a:t>jspInit</a:t>
            </a:r>
            <a:endParaRPr lang="en-US" dirty="0" smtClean="0"/>
          </a:p>
          <a:p>
            <a:r>
              <a:rPr lang="en-US" dirty="0" smtClean="0"/>
              <a:t>Per </a:t>
            </a:r>
            <a:r>
              <a:rPr lang="en-US" dirty="0" err="1" smtClean="0"/>
              <a:t>ogni</a:t>
            </a:r>
            <a:r>
              <a:rPr lang="en-US" dirty="0" smtClean="0"/>
              <a:t> </a:t>
            </a:r>
            <a:r>
              <a:rPr lang="en-US" dirty="0" err="1" smtClean="0"/>
              <a:t>richiesta</a:t>
            </a:r>
            <a:r>
              <a:rPr lang="en-US" dirty="0" smtClean="0"/>
              <a:t> </a:t>
            </a:r>
            <a:r>
              <a:rPr lang="en-US" dirty="0" err="1" smtClean="0"/>
              <a:t>utente</a:t>
            </a:r>
            <a:r>
              <a:rPr lang="en-US" dirty="0" smtClean="0"/>
              <a:t>, </a:t>
            </a:r>
            <a:r>
              <a:rPr lang="en-US" dirty="0" err="1" smtClean="0"/>
              <a:t>il</a:t>
            </a:r>
            <a:r>
              <a:rPr lang="en-US" dirty="0"/>
              <a:t> </a:t>
            </a:r>
            <a:r>
              <a:rPr lang="en-US" dirty="0" smtClean="0"/>
              <a:t>container </a:t>
            </a:r>
            <a:r>
              <a:rPr lang="en-US" dirty="0" err="1" smtClean="0"/>
              <a:t>invoca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metodo</a:t>
            </a:r>
            <a:r>
              <a:rPr lang="en-US" dirty="0" smtClean="0"/>
              <a:t> _</a:t>
            </a:r>
            <a:r>
              <a:rPr lang="en-US" dirty="0" err="1" smtClean="0"/>
              <a:t>jspService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Servlet </a:t>
            </a:r>
            <a:r>
              <a:rPr lang="en-US" dirty="0" err="1" smtClean="0"/>
              <a:t>associata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JSP, </a:t>
            </a:r>
            <a:r>
              <a:rPr lang="en-US" dirty="0" err="1" smtClean="0"/>
              <a:t>passando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oggetti</a:t>
            </a:r>
            <a:r>
              <a:rPr lang="en-US" dirty="0" smtClean="0"/>
              <a:t> request e response</a:t>
            </a:r>
          </a:p>
          <a:p>
            <a:r>
              <a:rPr lang="en-US" dirty="0" smtClean="0"/>
              <a:t>Se </a:t>
            </a:r>
            <a:r>
              <a:rPr lang="en-US" dirty="0" err="1" smtClean="0"/>
              <a:t>rimossa</a:t>
            </a:r>
            <a:r>
              <a:rPr lang="en-US" dirty="0" smtClean="0"/>
              <a:t>, </a:t>
            </a:r>
            <a:r>
              <a:rPr lang="en-US" dirty="0" err="1" smtClean="0"/>
              <a:t>il</a:t>
            </a:r>
            <a:r>
              <a:rPr lang="en-US" dirty="0" smtClean="0"/>
              <a:t> container </a:t>
            </a:r>
            <a:r>
              <a:rPr lang="en-US" dirty="0" err="1" smtClean="0"/>
              <a:t>invoca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metodo</a:t>
            </a:r>
            <a:r>
              <a:rPr lang="en-US" dirty="0" smtClean="0"/>
              <a:t> </a:t>
            </a:r>
            <a:r>
              <a:rPr lang="en-US" dirty="0" err="1" smtClean="0"/>
              <a:t>jspDestroy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984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JSP: </a:t>
            </a:r>
            <a:r>
              <a:rPr lang="en-US" dirty="0" err="1" smtClean="0"/>
              <a:t>Compilazione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compilazione</a:t>
            </a:r>
            <a:r>
              <a:rPr lang="en-US" dirty="0" smtClean="0"/>
              <a:t> da JSP a Servlet </a:t>
            </a:r>
            <a:r>
              <a:rPr lang="en-US" dirty="0" err="1" smtClean="0"/>
              <a:t>avviene</a:t>
            </a:r>
            <a:r>
              <a:rPr lang="en-US" dirty="0" smtClean="0"/>
              <a:t> in 2 </a:t>
            </a:r>
            <a:r>
              <a:rPr lang="en-US" dirty="0" err="1" smtClean="0"/>
              <a:t>passi</a:t>
            </a:r>
            <a:r>
              <a:rPr lang="en-US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Il file .</a:t>
            </a:r>
            <a:r>
              <a:rPr lang="en-US" dirty="0" err="1" smtClean="0"/>
              <a:t>jsp</a:t>
            </a:r>
            <a:r>
              <a:rPr lang="en-US" dirty="0" smtClean="0"/>
              <a:t> </a:t>
            </a:r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compilato</a:t>
            </a:r>
            <a:r>
              <a:rPr lang="en-US" dirty="0" smtClean="0"/>
              <a:t> in un file .java dal </a:t>
            </a:r>
            <a:r>
              <a:rPr lang="en-US" dirty="0" err="1" smtClean="0"/>
              <a:t>compilatore</a:t>
            </a:r>
            <a:r>
              <a:rPr lang="en-US" dirty="0" smtClean="0"/>
              <a:t> del container</a:t>
            </a:r>
          </a:p>
          <a:p>
            <a:pPr marL="1371600" lvl="2" indent="-514350"/>
            <a:r>
              <a:rPr lang="en-US" dirty="0" smtClean="0"/>
              <a:t>Jasper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JBoss</a:t>
            </a:r>
            <a:r>
              <a:rPr lang="en-US" dirty="0" smtClean="0"/>
              <a:t>/Tomcat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Il file .java </a:t>
            </a:r>
            <a:r>
              <a:rPr lang="en-US" dirty="0" err="1" smtClean="0"/>
              <a:t>generato</a:t>
            </a:r>
            <a:r>
              <a:rPr lang="en-US" dirty="0" smtClean="0"/>
              <a:t> dal </a:t>
            </a:r>
            <a:r>
              <a:rPr lang="en-US" dirty="0" err="1" smtClean="0"/>
              <a:t>compilatore</a:t>
            </a:r>
            <a:r>
              <a:rPr lang="en-US" dirty="0" smtClean="0"/>
              <a:t> </a:t>
            </a:r>
            <a:r>
              <a:rPr lang="en-US" dirty="0" err="1" smtClean="0"/>
              <a:t>viene</a:t>
            </a:r>
            <a:r>
              <a:rPr lang="en-US" dirty="0" smtClean="0"/>
              <a:t> a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volta</a:t>
            </a:r>
            <a:r>
              <a:rPr lang="en-US" dirty="0" smtClean="0"/>
              <a:t> </a:t>
            </a:r>
            <a:r>
              <a:rPr lang="en-US" dirty="0" err="1" smtClean="0"/>
              <a:t>compilato</a:t>
            </a:r>
            <a:r>
              <a:rPr lang="en-US" dirty="0" smtClean="0"/>
              <a:t> in un file .class dal </a:t>
            </a:r>
            <a:r>
              <a:rPr lang="en-US" dirty="0" err="1" smtClean="0"/>
              <a:t>compilatore</a:t>
            </a:r>
            <a:r>
              <a:rPr lang="en-US" dirty="0" smtClean="0"/>
              <a:t> Java standard (</a:t>
            </a:r>
            <a:r>
              <a:rPr lang="en-US" dirty="0" err="1" smtClean="0"/>
              <a:t>javac</a:t>
            </a:r>
            <a:r>
              <a:rPr lang="en-US" dirty="0" smtClean="0"/>
              <a:t>)</a:t>
            </a:r>
          </a:p>
          <a:p>
            <a:pPr marL="1371600" lvl="2" indent="-514350"/>
            <a:r>
              <a:rPr lang="en-US" dirty="0" err="1" smtClean="0"/>
              <a:t>Ecco</a:t>
            </a:r>
            <a:r>
              <a:rPr lang="en-US" dirty="0" smtClean="0"/>
              <a:t> </a:t>
            </a:r>
            <a:r>
              <a:rPr lang="en-US" dirty="0" err="1" smtClean="0"/>
              <a:t>perché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Servlet container </a:t>
            </a:r>
            <a:r>
              <a:rPr lang="en-US" dirty="0" err="1" smtClean="0"/>
              <a:t>necessita</a:t>
            </a:r>
            <a:r>
              <a:rPr lang="en-US" dirty="0" smtClean="0"/>
              <a:t> </a:t>
            </a:r>
            <a:r>
              <a:rPr lang="en-US" dirty="0" err="1" smtClean="0"/>
              <a:t>dell’intero</a:t>
            </a:r>
            <a:r>
              <a:rPr lang="en-US" dirty="0" smtClean="0"/>
              <a:t> JDK e non </a:t>
            </a:r>
            <a:r>
              <a:rPr lang="en-US" dirty="0" err="1" smtClean="0"/>
              <a:t>della</a:t>
            </a:r>
            <a:r>
              <a:rPr lang="en-US" dirty="0" smtClean="0"/>
              <a:t> sola </a:t>
            </a:r>
            <a:r>
              <a:rPr lang="en-US" dirty="0" err="1" smtClean="0"/>
              <a:t>piattaforma</a:t>
            </a:r>
            <a:r>
              <a:rPr lang="en-US" dirty="0" smtClean="0"/>
              <a:t> JRE</a:t>
            </a:r>
          </a:p>
          <a:p>
            <a:pPr marL="1371600" lvl="2" indent="-5143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513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JSP: Note </a:t>
            </a:r>
            <a:r>
              <a:rPr lang="en-US" dirty="0" err="1" smtClean="0"/>
              <a:t>sulla</a:t>
            </a:r>
            <a:r>
              <a:rPr lang="en-US" dirty="0" smtClean="0"/>
              <a:t> </a:t>
            </a:r>
            <a:r>
              <a:rPr lang="en-US" dirty="0" err="1" smtClean="0"/>
              <a:t>compilazione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conversione</a:t>
            </a:r>
            <a:r>
              <a:rPr lang="en-US" dirty="0" smtClean="0"/>
              <a:t> .</a:t>
            </a:r>
            <a:r>
              <a:rPr lang="en-US" dirty="0" err="1" smtClean="0"/>
              <a:t>jsp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.java  .class </a:t>
            </a:r>
            <a:r>
              <a:rPr lang="en-US" dirty="0" err="1" smtClean="0">
                <a:sym typeface="Wingdings"/>
              </a:rPr>
              <a:t>avviene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soltanto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una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volta</a:t>
            </a:r>
            <a:r>
              <a:rPr lang="en-US" dirty="0" smtClean="0">
                <a:sym typeface="Wingdings"/>
              </a:rPr>
              <a:t> o a </a:t>
            </a:r>
            <a:r>
              <a:rPr lang="en-US" dirty="0" err="1" smtClean="0">
                <a:sym typeface="Wingdings"/>
              </a:rPr>
              <a:t>fronte</a:t>
            </a:r>
            <a:r>
              <a:rPr lang="en-US" dirty="0" smtClean="0">
                <a:sym typeface="Wingdings"/>
              </a:rPr>
              <a:t> di </a:t>
            </a:r>
            <a:r>
              <a:rPr lang="en-US" dirty="0" err="1" smtClean="0">
                <a:sym typeface="Wingdings"/>
              </a:rPr>
              <a:t>una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modifica</a:t>
            </a:r>
            <a:r>
              <a:rPr lang="en-US" dirty="0" smtClean="0">
                <a:sym typeface="Wingdings"/>
              </a:rPr>
              <a:t> del file .</a:t>
            </a:r>
            <a:r>
              <a:rPr lang="en-US" dirty="0" err="1" smtClean="0">
                <a:sym typeface="Wingdings"/>
              </a:rPr>
              <a:t>jsp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I file </a:t>
            </a:r>
            <a:r>
              <a:rPr lang="en-US" dirty="0" err="1" smtClean="0">
                <a:sym typeface="Wingdings"/>
              </a:rPr>
              <a:t>generati</a:t>
            </a:r>
            <a:r>
              <a:rPr lang="en-US" dirty="0" smtClean="0">
                <a:sym typeface="Wingdings"/>
              </a:rPr>
              <a:t> (.java e .class) </a:t>
            </a:r>
            <a:r>
              <a:rPr lang="en-US" dirty="0" err="1" smtClean="0">
                <a:sym typeface="Wingdings"/>
              </a:rPr>
              <a:t>su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JBoss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trovano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in: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erver/default/work/</a:t>
            </a:r>
            <a:r>
              <a:rPr lang="en-US" dirty="0" err="1" smtClean="0">
                <a:sym typeface="Wingdings"/>
              </a:rPr>
              <a:t>jboss.web</a:t>
            </a:r>
            <a:r>
              <a:rPr lang="en-US" dirty="0" smtClean="0">
                <a:sym typeface="Wingdings"/>
              </a:rPr>
              <a:t>/</a:t>
            </a:r>
            <a:r>
              <a:rPr lang="en-US" dirty="0" err="1" smtClean="0">
                <a:sym typeface="Wingdings"/>
              </a:rPr>
              <a:t>localhost</a:t>
            </a:r>
            <a:r>
              <a:rPr lang="en-US" dirty="0" smtClean="0">
                <a:sym typeface="Wingdings"/>
              </a:rPr>
              <a:t>/</a:t>
            </a:r>
            <a:r>
              <a:rPr lang="en-US" dirty="0" err="1" smtClean="0">
                <a:sym typeface="Wingdings"/>
              </a:rPr>
              <a:t>myapplication</a:t>
            </a:r>
            <a:r>
              <a:rPr lang="en-US" dirty="0" smtClean="0">
                <a:sym typeface="Wingdings"/>
              </a:rPr>
              <a:t>/org/apache/</a:t>
            </a:r>
            <a:r>
              <a:rPr lang="en-US" dirty="0" err="1" smtClean="0">
                <a:sym typeface="Wingdings"/>
              </a:rPr>
              <a:t>jsp</a:t>
            </a:r>
            <a:r>
              <a:rPr lang="en-US" dirty="0" smtClean="0">
                <a:sym typeface="Wingdings"/>
              </a:rPr>
              <a:t>/</a:t>
            </a:r>
            <a:r>
              <a:rPr lang="en-US" dirty="0" err="1" smtClean="0">
                <a:sym typeface="Wingdings"/>
              </a:rPr>
              <a:t>MyJSP_jsp.java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533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Lab: </a:t>
            </a:r>
            <a:r>
              <a:rPr lang="en-US" dirty="0" err="1" smtClean="0"/>
              <a:t>MyFirstJSP</a:t>
            </a:r>
            <a:r>
              <a:rPr lang="en-US" dirty="0" smtClean="0"/>
              <a:t> con Eclipse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Creare</a:t>
            </a:r>
            <a:r>
              <a:rPr lang="en-US" dirty="0" smtClean="0"/>
              <a:t> un </a:t>
            </a:r>
            <a:r>
              <a:rPr lang="en-US" dirty="0" err="1" smtClean="0"/>
              <a:t>nuovo</a:t>
            </a:r>
            <a:r>
              <a:rPr lang="en-US" dirty="0" smtClean="0"/>
              <a:t> Dynamic Web Project</a:t>
            </a:r>
          </a:p>
          <a:p>
            <a:r>
              <a:rPr lang="en-US" dirty="0" err="1" smtClean="0"/>
              <a:t>Creare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JSP </a:t>
            </a:r>
            <a:r>
              <a:rPr lang="en-US" dirty="0" err="1" smtClean="0"/>
              <a:t>tramite</a:t>
            </a:r>
            <a:r>
              <a:rPr lang="en-US" dirty="0" smtClean="0"/>
              <a:t> Eclipse</a:t>
            </a:r>
          </a:p>
          <a:p>
            <a:r>
              <a:rPr lang="en-US" dirty="0" smtClean="0"/>
              <a:t>Packaging </a:t>
            </a:r>
            <a:r>
              <a:rPr lang="en-US" dirty="0" err="1" smtClean="0"/>
              <a:t>tramite</a:t>
            </a:r>
            <a:r>
              <a:rPr lang="en-US" dirty="0" smtClean="0"/>
              <a:t> WAR</a:t>
            </a:r>
          </a:p>
          <a:p>
            <a:r>
              <a:rPr lang="en-US" dirty="0" smtClean="0"/>
              <a:t>Deployment</a:t>
            </a:r>
          </a:p>
          <a:p>
            <a:r>
              <a:rPr lang="en-US" dirty="0" smtClean="0"/>
              <a:t>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40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Lab: </a:t>
            </a:r>
            <a:r>
              <a:rPr lang="en-US" dirty="0" err="1" smtClean="0"/>
              <a:t>MyFirstJSP</a:t>
            </a:r>
            <a:r>
              <a:rPr lang="en-US" dirty="0" smtClean="0"/>
              <a:t> con Eclipse</a:t>
            </a:r>
            <a:endParaRPr lang="en-US" dirty="0"/>
          </a:p>
        </p:txBody>
      </p:sp>
      <p:pic>
        <p:nvPicPr>
          <p:cNvPr id="4" name="Picture 3" descr="Screen Shot 2014-01-13 at 16.31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00" y="1299695"/>
            <a:ext cx="4680000" cy="517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4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Lab: </a:t>
            </a:r>
            <a:r>
              <a:rPr lang="en-US" dirty="0" err="1" smtClean="0"/>
              <a:t>MyFirstJSP</a:t>
            </a:r>
            <a:r>
              <a:rPr lang="en-US" dirty="0" smtClean="0"/>
              <a:t> con Eclipse</a:t>
            </a:r>
            <a:endParaRPr lang="en-US" dirty="0"/>
          </a:p>
        </p:txBody>
      </p:sp>
      <p:pic>
        <p:nvPicPr>
          <p:cNvPr id="6" name="Picture 5" descr="Screen Shot 2014-01-13 at 16.33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118375"/>
            <a:ext cx="8640000" cy="262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6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Hello.jsp</a:t>
            </a:r>
            <a:r>
              <a:rPr lang="en-US" dirty="0" smtClean="0"/>
              <a:t>: </a:t>
            </a:r>
            <a:r>
              <a:rPr lang="en-US" dirty="0" err="1" smtClean="0"/>
              <a:t>Implementazione</a:t>
            </a:r>
            <a:endParaRPr lang="en-US" dirty="0"/>
          </a:p>
        </p:txBody>
      </p:sp>
      <p:pic>
        <p:nvPicPr>
          <p:cNvPr id="5" name="Picture 4" descr="Screen Shot 2014-01-13 at 16.44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1290639"/>
            <a:ext cx="5760000" cy="5332645"/>
          </a:xfrm>
          <a:prstGeom prst="rect">
            <a:avLst/>
          </a:prstGeom>
        </p:spPr>
      </p:pic>
      <p:pic>
        <p:nvPicPr>
          <p:cNvPr id="7" name="Picture 6" descr="Screen Shot 2014-01-13 at 16.46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100"/>
            <a:ext cx="58801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79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Hello.jsp</a:t>
            </a:r>
            <a:r>
              <a:rPr lang="en-US" dirty="0" smtClean="0"/>
              <a:t>: </a:t>
            </a:r>
            <a:r>
              <a:rPr lang="en-US" dirty="0" err="1" smtClean="0"/>
              <a:t>Deployment+Testing</a:t>
            </a:r>
            <a:endParaRPr lang="en-US" dirty="0"/>
          </a:p>
        </p:txBody>
      </p:sp>
      <p:pic>
        <p:nvPicPr>
          <p:cNvPr id="7" name="Picture 6" descr="Screen Shot 2014-01-13 at 16.46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45" y="1417638"/>
            <a:ext cx="5308280" cy="1800000"/>
          </a:xfrm>
          <a:prstGeom prst="rect">
            <a:avLst/>
          </a:prstGeom>
        </p:spPr>
      </p:pic>
      <p:pic>
        <p:nvPicPr>
          <p:cNvPr id="4" name="Picture 3" descr="Screen Shot 2014-01-13 at 16.48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45" y="3612444"/>
            <a:ext cx="6057900" cy="1181100"/>
          </a:xfrm>
          <a:prstGeom prst="rect">
            <a:avLst/>
          </a:prstGeom>
        </p:spPr>
      </p:pic>
      <p:pic>
        <p:nvPicPr>
          <p:cNvPr id="6" name="Picture 5" descr="Screen Shot 2014-01-13 at 16.50.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45" y="5343876"/>
            <a:ext cx="4800600" cy="119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80444" y="3027668"/>
            <a:ext cx="18485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53735"/>
                </a:solidFill>
              </a:rPr>
              <a:t>HTTP GET</a:t>
            </a:r>
            <a:endParaRPr lang="en-US" sz="3200" b="1" dirty="0">
              <a:solidFill>
                <a:srgbClr val="95373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0445" y="4745945"/>
            <a:ext cx="20743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HTTP POST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5404556" y="3612444"/>
            <a:ext cx="2233789" cy="437445"/>
          </a:xfrm>
          <a:prstGeom prst="frame">
            <a:avLst/>
          </a:prstGeom>
          <a:solidFill>
            <a:srgbClr val="C0504D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14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 JSP a Java Servlet: _</a:t>
            </a:r>
            <a:r>
              <a:rPr lang="en-US" dirty="0" err="1" smtClean="0"/>
              <a:t>jspService</a:t>
            </a:r>
            <a:endParaRPr lang="en-US" dirty="0"/>
          </a:p>
        </p:txBody>
      </p:sp>
      <p:pic>
        <p:nvPicPr>
          <p:cNvPr id="4" name="Picture 3" descr="Screen Shot 2014-01-13 at 18.50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300714"/>
            <a:ext cx="7560000" cy="53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91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JSP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 </a:t>
            </a:r>
            <a:r>
              <a:rPr lang="en-US" dirty="0" err="1" smtClean="0"/>
              <a:t>contenuto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pagina</a:t>
            </a:r>
            <a:r>
              <a:rPr lang="en-US" dirty="0" smtClean="0"/>
              <a:t> JSP </a:t>
            </a:r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eseguito</a:t>
            </a:r>
            <a:r>
              <a:rPr lang="en-US" dirty="0" smtClean="0"/>
              <a:t> </a:t>
            </a:r>
            <a:r>
              <a:rPr lang="en-US" dirty="0" err="1" smtClean="0"/>
              <a:t>all’interno</a:t>
            </a:r>
            <a:r>
              <a:rPr lang="en-US" dirty="0" smtClean="0"/>
              <a:t> del </a:t>
            </a:r>
            <a:r>
              <a:rPr lang="en-US" dirty="0" err="1" smtClean="0"/>
              <a:t>metodo</a:t>
            </a:r>
            <a:r>
              <a:rPr lang="en-US" dirty="0" smtClean="0"/>
              <a:t> </a:t>
            </a:r>
            <a:r>
              <a:rPr lang="en-US" dirty="0" err="1" smtClean="0"/>
              <a:t>generato</a:t>
            </a:r>
            <a:r>
              <a:rPr lang="en-US" dirty="0" smtClean="0"/>
              <a:t> _</a:t>
            </a:r>
            <a:r>
              <a:rPr lang="en-US" dirty="0" err="1" smtClean="0"/>
              <a:t>jspService</a:t>
            </a:r>
            <a:endParaRPr lang="en-US" dirty="0" smtClean="0"/>
          </a:p>
          <a:p>
            <a:r>
              <a:rPr lang="en-US" dirty="0" err="1" smtClean="0"/>
              <a:t>Tutti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contenuti</a:t>
            </a:r>
            <a:r>
              <a:rPr lang="en-US" dirty="0" smtClean="0"/>
              <a:t> </a:t>
            </a:r>
            <a:r>
              <a:rPr lang="en-US" dirty="0" err="1" smtClean="0"/>
              <a:t>statici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convertiti</a:t>
            </a:r>
            <a:r>
              <a:rPr lang="en-US" dirty="0" smtClean="0"/>
              <a:t> in </a:t>
            </a:r>
            <a:r>
              <a:rPr lang="en-US" dirty="0" err="1" smtClean="0"/>
              <a:t>chiamate</a:t>
            </a:r>
            <a:r>
              <a:rPr lang="en-US" dirty="0" smtClean="0"/>
              <a:t> a </a:t>
            </a:r>
            <a:r>
              <a:rPr lang="en-US" dirty="0" err="1" smtClean="0"/>
              <a:t>out.write</a:t>
            </a:r>
            <a:r>
              <a:rPr lang="en-US" dirty="0" smtClean="0"/>
              <a:t>()</a:t>
            </a:r>
          </a:p>
          <a:p>
            <a:r>
              <a:rPr lang="en-US" dirty="0" err="1" smtClean="0"/>
              <a:t>Tutti</a:t>
            </a:r>
            <a:r>
              <a:rPr lang="en-US" dirty="0" smtClean="0"/>
              <a:t> </a:t>
            </a:r>
            <a:r>
              <a:rPr lang="en-US" dirty="0" err="1" smtClean="0"/>
              <a:t>contenuti</a:t>
            </a:r>
            <a:r>
              <a:rPr lang="en-US" dirty="0" smtClean="0"/>
              <a:t> </a:t>
            </a:r>
            <a:r>
              <a:rPr lang="en-US" dirty="0" err="1" smtClean="0"/>
              <a:t>dinamici</a:t>
            </a:r>
            <a:r>
              <a:rPr lang="en-US" dirty="0" smtClean="0"/>
              <a:t> (</a:t>
            </a:r>
            <a:r>
              <a:rPr lang="en-US" dirty="0" err="1" smtClean="0"/>
              <a:t>inclusi</a:t>
            </a:r>
            <a:r>
              <a:rPr lang="en-US" dirty="0" smtClean="0"/>
              <a:t> </a:t>
            </a:r>
            <a:r>
              <a:rPr lang="en-US" dirty="0" err="1" smtClean="0"/>
              <a:t>nei</a:t>
            </a:r>
            <a:r>
              <a:rPr lang="en-US" dirty="0" smtClean="0"/>
              <a:t> tag &lt;% %&gt;) </a:t>
            </a:r>
            <a:r>
              <a:rPr lang="en-US" dirty="0" err="1" smtClean="0"/>
              <a:t>vengono</a:t>
            </a:r>
            <a:r>
              <a:rPr lang="en-US" dirty="0" smtClean="0"/>
              <a:t> </a:t>
            </a:r>
            <a:r>
              <a:rPr lang="en-US" dirty="0" err="1" smtClean="0"/>
              <a:t>eseguiti</a:t>
            </a:r>
            <a:r>
              <a:rPr lang="en-US" dirty="0" smtClean="0"/>
              <a:t> come </a:t>
            </a:r>
            <a:r>
              <a:rPr lang="en-US" dirty="0" err="1" smtClean="0"/>
              <a:t>codice</a:t>
            </a:r>
            <a:r>
              <a:rPr lang="en-US" dirty="0" smtClean="0"/>
              <a:t> Java “</a:t>
            </a:r>
            <a:r>
              <a:rPr lang="en-US" dirty="0" err="1" smtClean="0"/>
              <a:t>normale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820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Programma</a:t>
            </a:r>
            <a:r>
              <a:rPr lang="en-US" dirty="0" smtClean="0"/>
              <a:t> del </a:t>
            </a:r>
            <a:r>
              <a:rPr lang="en-US" dirty="0" err="1" smtClean="0"/>
              <a:t>Corso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09/01 –</a:t>
            </a:r>
            <a:r>
              <a:rPr lang="en-US" dirty="0"/>
              <a:t> </a:t>
            </a:r>
            <a:r>
              <a:rPr lang="en-US" dirty="0" err="1" smtClean="0"/>
              <a:t>Introduzione</a:t>
            </a:r>
            <a:endParaRPr lang="en-US" dirty="0" smtClean="0"/>
          </a:p>
          <a:p>
            <a:r>
              <a:rPr lang="en-US" dirty="0" smtClean="0"/>
              <a:t>10/01 </a:t>
            </a:r>
            <a:r>
              <a:rPr lang="en-US" dirty="0"/>
              <a:t>– </a:t>
            </a:r>
            <a:r>
              <a:rPr lang="en-US" dirty="0" smtClean="0"/>
              <a:t>Java Servlets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16-17</a:t>
            </a:r>
            <a:r>
              <a:rPr lang="en-US" dirty="0">
                <a:solidFill>
                  <a:srgbClr val="800000"/>
                </a:solidFill>
              </a:rPr>
              <a:t>/01 – </a:t>
            </a:r>
            <a:r>
              <a:rPr lang="en-US" dirty="0" err="1" smtClean="0">
                <a:solidFill>
                  <a:srgbClr val="800000"/>
                </a:solidFill>
              </a:rPr>
              <a:t>JavaServer</a:t>
            </a:r>
            <a:r>
              <a:rPr lang="en-US" dirty="0" smtClean="0">
                <a:solidFill>
                  <a:srgbClr val="800000"/>
                </a:solidFill>
              </a:rPr>
              <a:t> Pages (JSP)</a:t>
            </a:r>
          </a:p>
          <a:p>
            <a:r>
              <a:rPr lang="en-US" dirty="0" smtClean="0"/>
              <a:t>23-24/01 </a:t>
            </a:r>
            <a:r>
              <a:rPr lang="en-US" dirty="0"/>
              <a:t>– </a:t>
            </a:r>
            <a:r>
              <a:rPr lang="en-US" dirty="0" smtClean="0"/>
              <a:t>Lab: </a:t>
            </a:r>
            <a:r>
              <a:rPr lang="en-US" dirty="0" err="1" smtClean="0"/>
              <a:t>Applicazione</a:t>
            </a:r>
            <a:r>
              <a:rPr lang="en-US" dirty="0"/>
              <a:t> “</a:t>
            </a:r>
            <a:r>
              <a:rPr lang="en-US" dirty="0" err="1" smtClean="0"/>
              <a:t>AffableBean</a:t>
            </a:r>
            <a:r>
              <a:rPr lang="en-US" smtClean="0"/>
              <a:t>”</a:t>
            </a:r>
            <a:endParaRPr lang="en-US" dirty="0" smtClean="0"/>
          </a:p>
          <a:p>
            <a:r>
              <a:rPr lang="en-US" dirty="0" smtClean="0"/>
              <a:t>30-31/01</a:t>
            </a:r>
            <a:r>
              <a:rPr lang="en-US" dirty="0"/>
              <a:t> – </a:t>
            </a:r>
            <a:r>
              <a:rPr lang="en-US" dirty="0" smtClean="0"/>
              <a:t>Enterprise JavaBeans (EJB) + Lab</a:t>
            </a:r>
          </a:p>
        </p:txBody>
      </p:sp>
    </p:spTree>
    <p:extLst>
      <p:ext uri="{BB962C8B-B14F-4D97-AF65-F5344CB8AC3E}">
        <p14:creationId xmlns:p14="http://schemas.microsoft.com/office/powerpoint/2010/main" val="751500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JSP: </a:t>
            </a:r>
            <a:r>
              <a:rPr lang="en-US" dirty="0" err="1" smtClean="0"/>
              <a:t>Oggetti</a:t>
            </a:r>
            <a:r>
              <a:rPr lang="en-US" dirty="0" smtClean="0"/>
              <a:t> “</a:t>
            </a:r>
            <a:r>
              <a:rPr lang="en-US" dirty="0" err="1" smtClean="0"/>
              <a:t>impliciti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6022"/>
          </a:xfrm>
        </p:spPr>
        <p:txBody>
          <a:bodyPr/>
          <a:lstStyle/>
          <a:p>
            <a:r>
              <a:rPr lang="en-US" dirty="0" smtClean="0"/>
              <a:t>Il </a:t>
            </a:r>
            <a:r>
              <a:rPr lang="en-US" dirty="0" err="1" smtClean="0"/>
              <a:t>metodo</a:t>
            </a:r>
            <a:r>
              <a:rPr lang="en-US" dirty="0" smtClean="0"/>
              <a:t> </a:t>
            </a:r>
            <a:r>
              <a:rPr lang="en-US" dirty="0" err="1" smtClean="0"/>
              <a:t>generato</a:t>
            </a:r>
            <a:r>
              <a:rPr lang="en-US" dirty="0" smtClean="0"/>
              <a:t> </a:t>
            </a:r>
            <a:r>
              <a:rPr lang="en-US" dirty="0" err="1" smtClean="0"/>
              <a:t>automaticamente</a:t>
            </a:r>
            <a:r>
              <a:rPr lang="en-US" dirty="0" smtClean="0"/>
              <a:t> con la </a:t>
            </a:r>
            <a:r>
              <a:rPr lang="en-US" dirty="0" err="1" smtClean="0"/>
              <a:t>compilazione</a:t>
            </a:r>
            <a:r>
              <a:rPr lang="en-US" dirty="0" smtClean="0"/>
              <a:t> .</a:t>
            </a:r>
            <a:r>
              <a:rPr lang="en-US" dirty="0" err="1" smtClean="0"/>
              <a:t>jsp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.java </a:t>
            </a:r>
            <a:r>
              <a:rPr lang="en-US" dirty="0" err="1" smtClean="0">
                <a:sym typeface="Wingdings"/>
              </a:rPr>
              <a:t>definisce</a:t>
            </a:r>
            <a:r>
              <a:rPr lang="en-US" dirty="0" smtClean="0">
                <a:sym typeface="Wingdings"/>
              </a:rPr>
              <a:t> e </a:t>
            </a:r>
            <a:r>
              <a:rPr lang="en-US" dirty="0" err="1" smtClean="0">
                <a:sym typeface="Wingdings"/>
              </a:rPr>
              <a:t>inizializza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alcuni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oggetti</a:t>
            </a:r>
            <a:r>
              <a:rPr lang="en-US" dirty="0" smtClean="0">
                <a:sym typeface="Wingdings"/>
              </a:rPr>
              <a:t> </a:t>
            </a:r>
          </a:p>
          <a:p>
            <a:r>
              <a:rPr lang="en-US" dirty="0" err="1" smtClean="0">
                <a:sym typeface="Wingdings"/>
              </a:rPr>
              <a:t>Questi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oggetti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possono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essere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riferiti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all’interno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della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stessa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pagina</a:t>
            </a:r>
            <a:r>
              <a:rPr lang="en-US" dirty="0" smtClean="0">
                <a:sym typeface="Wingdings"/>
              </a:rPr>
              <a:t> JSP</a:t>
            </a:r>
          </a:p>
        </p:txBody>
      </p:sp>
      <p:pic>
        <p:nvPicPr>
          <p:cNvPr id="4" name="Picture 3" descr="Screen Shot 2014-01-13 at 18.52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2" y="4455573"/>
            <a:ext cx="3959996" cy="204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92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JSP: </a:t>
            </a:r>
            <a:r>
              <a:rPr lang="en-US" dirty="0" err="1" smtClean="0"/>
              <a:t>Oggetti</a:t>
            </a:r>
            <a:r>
              <a:rPr lang="en-US" dirty="0" smtClean="0"/>
              <a:t> “</a:t>
            </a:r>
            <a:r>
              <a:rPr lang="en-US" dirty="0" err="1" smtClean="0"/>
              <a:t>impliciti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6" name="Picture 5" descr="Screen Shot 2014-01-13 at 18.53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302456"/>
            <a:ext cx="58674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00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Sintassi</a:t>
            </a:r>
            <a:r>
              <a:rPr lang="en-US" dirty="0" smtClean="0"/>
              <a:t> JSP: </a:t>
            </a:r>
            <a:r>
              <a:rPr lang="en-US" dirty="0" err="1" smtClean="0"/>
              <a:t>Direttive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82244"/>
          </a:xfrm>
        </p:spPr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direttive</a:t>
            </a:r>
            <a:r>
              <a:rPr lang="en-US" dirty="0" smtClean="0"/>
              <a:t> JSP </a:t>
            </a:r>
            <a:r>
              <a:rPr lang="en-US" dirty="0" err="1" smtClean="0"/>
              <a:t>controllano</a:t>
            </a:r>
            <a:r>
              <a:rPr lang="en-US" dirty="0" smtClean="0"/>
              <a:t> la </a:t>
            </a:r>
            <a:r>
              <a:rPr lang="en-US" dirty="0" err="1" smtClean="0"/>
              <a:t>compilazione</a:t>
            </a:r>
            <a:r>
              <a:rPr lang="en-US" dirty="0" smtClean="0"/>
              <a:t> da JSP a Servlet</a:t>
            </a:r>
          </a:p>
          <a:p>
            <a:r>
              <a:rPr lang="en-US" dirty="0" smtClean="0"/>
              <a:t>Non </a:t>
            </a:r>
            <a:r>
              <a:rPr lang="en-US" dirty="0" err="1" smtClean="0"/>
              <a:t>hanno</a:t>
            </a:r>
            <a:r>
              <a:rPr lang="en-US" dirty="0" smtClean="0"/>
              <a:t> </a:t>
            </a:r>
            <a:r>
              <a:rPr lang="en-US" dirty="0" err="1" smtClean="0"/>
              <a:t>alcun</a:t>
            </a:r>
            <a:r>
              <a:rPr lang="en-US" dirty="0" smtClean="0"/>
              <a:t> </a:t>
            </a:r>
            <a:r>
              <a:rPr lang="en-US" dirty="0" err="1" smtClean="0"/>
              <a:t>effetto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</a:t>
            </a:r>
            <a:r>
              <a:rPr lang="en-US" dirty="0" err="1" smtClean="0"/>
              <a:t>comportamento</a:t>
            </a:r>
            <a:r>
              <a:rPr lang="en-US" dirty="0" smtClean="0"/>
              <a:t> a run-time</a:t>
            </a:r>
          </a:p>
          <a:p>
            <a:r>
              <a:rPr lang="en-US" dirty="0" err="1" smtClean="0"/>
              <a:t>Controllano</a:t>
            </a:r>
            <a:r>
              <a:rPr lang="en-US" dirty="0" smtClean="0"/>
              <a:t> solo la </a:t>
            </a:r>
            <a:r>
              <a:rPr lang="en-US" dirty="0" err="1" smtClean="0"/>
              <a:t>fase</a:t>
            </a:r>
            <a:r>
              <a:rPr lang="en-US" dirty="0" smtClean="0"/>
              <a:t> di </a:t>
            </a:r>
            <a:r>
              <a:rPr lang="en-US" dirty="0" err="1" smtClean="0"/>
              <a:t>generazione</a:t>
            </a:r>
            <a:r>
              <a:rPr lang="en-US" dirty="0" smtClean="0"/>
              <a:t> di </a:t>
            </a:r>
            <a:r>
              <a:rPr lang="en-US" dirty="0" err="1" smtClean="0"/>
              <a:t>codice</a:t>
            </a:r>
            <a:endParaRPr lang="en-US" dirty="0"/>
          </a:p>
        </p:txBody>
      </p:sp>
      <p:pic>
        <p:nvPicPr>
          <p:cNvPr id="4" name="Picture 3" descr="Screen Shot 2014-01-13 at 19.01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80000"/>
            <a:ext cx="8280000" cy="92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28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Sintassi</a:t>
            </a:r>
            <a:r>
              <a:rPr lang="en-US" dirty="0" smtClean="0"/>
              <a:t> JSP: </a:t>
            </a:r>
            <a:r>
              <a:rPr lang="en-US" dirty="0" err="1" smtClean="0"/>
              <a:t>Direttiva</a:t>
            </a:r>
            <a:r>
              <a:rPr lang="en-US" dirty="0" smtClean="0"/>
              <a:t> </a:t>
            </a:r>
            <a:r>
              <a:rPr lang="en-US" b="1" dirty="0" smtClean="0"/>
              <a:t>Page</a:t>
            </a:r>
            <a:endParaRPr lang="en-US" b="1" dirty="0"/>
          </a:p>
        </p:txBody>
      </p:sp>
      <p:pic>
        <p:nvPicPr>
          <p:cNvPr id="6" name="Picture 5" descr="Screen Shot 2014-01-13 at 19.03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528939"/>
            <a:ext cx="86360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45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Sintassi</a:t>
            </a:r>
            <a:r>
              <a:rPr lang="en-US" dirty="0" smtClean="0"/>
              <a:t> JSP: </a:t>
            </a:r>
            <a:r>
              <a:rPr lang="en-US" dirty="0" err="1" smtClean="0"/>
              <a:t>Direttiva</a:t>
            </a:r>
            <a:r>
              <a:rPr lang="en-US" dirty="0" smtClean="0"/>
              <a:t> </a:t>
            </a:r>
            <a:r>
              <a:rPr lang="en-US" b="1" dirty="0" smtClean="0"/>
              <a:t>Include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contenuto</a:t>
            </a:r>
            <a:r>
              <a:rPr lang="en-US" dirty="0" smtClean="0"/>
              <a:t> di un </a:t>
            </a:r>
            <a:r>
              <a:rPr lang="en-US" dirty="0" err="1" smtClean="0"/>
              <a:t>altro</a:t>
            </a:r>
            <a:r>
              <a:rPr lang="en-US" dirty="0" smtClean="0"/>
              <a:t> file JSP a tempo di </a:t>
            </a:r>
            <a:r>
              <a:rPr lang="en-US" dirty="0" err="1" smtClean="0"/>
              <a:t>traduzione</a:t>
            </a:r>
            <a:r>
              <a:rPr lang="en-US" dirty="0" smtClean="0"/>
              <a:t>/</a:t>
            </a:r>
            <a:r>
              <a:rPr lang="en-US" dirty="0" err="1" smtClean="0"/>
              <a:t>compilazione</a:t>
            </a:r>
            <a:endParaRPr lang="en-US" dirty="0" smtClean="0"/>
          </a:p>
          <a:p>
            <a:r>
              <a:rPr lang="en-US" dirty="0" err="1" smtClean="0"/>
              <a:t>Analogo</a:t>
            </a:r>
            <a:r>
              <a:rPr lang="en-US" dirty="0" smtClean="0"/>
              <a:t> ad </a:t>
            </a:r>
            <a:r>
              <a:rPr lang="en-US" dirty="0" err="1" smtClean="0"/>
              <a:t>editare</a:t>
            </a:r>
            <a:r>
              <a:rPr lang="en-US" dirty="0" smtClean="0"/>
              <a:t> in </a:t>
            </a:r>
            <a:r>
              <a:rPr lang="en-US" dirty="0" err="1" smtClean="0"/>
              <a:t>contenuto</a:t>
            </a:r>
            <a:r>
              <a:rPr lang="en-US" dirty="0" smtClean="0"/>
              <a:t> del file JSP </a:t>
            </a:r>
            <a:r>
              <a:rPr lang="en-US" dirty="0" err="1" smtClean="0"/>
              <a:t>incluso</a:t>
            </a:r>
            <a:r>
              <a:rPr lang="en-US" dirty="0" smtClean="0"/>
              <a:t> </a:t>
            </a:r>
            <a:r>
              <a:rPr lang="en-US" dirty="0" err="1" smtClean="0"/>
              <a:t>direttamente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file JSP </a:t>
            </a:r>
            <a:r>
              <a:rPr lang="en-US" dirty="0" err="1" smtClean="0"/>
              <a:t>che</a:t>
            </a:r>
            <a:r>
              <a:rPr lang="en-US" dirty="0" smtClean="0"/>
              <a:t> lo include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7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Sintassi</a:t>
            </a:r>
            <a:r>
              <a:rPr lang="en-US" dirty="0" smtClean="0"/>
              <a:t> JSP: </a:t>
            </a:r>
            <a:r>
              <a:rPr lang="en-US" dirty="0" err="1" smtClean="0"/>
              <a:t>Direttiva</a:t>
            </a:r>
            <a:r>
              <a:rPr lang="en-US" dirty="0" smtClean="0"/>
              <a:t> </a:t>
            </a:r>
            <a:r>
              <a:rPr lang="en-US" b="1" dirty="0" err="1" smtClean="0"/>
              <a:t>Taglib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Fornisce</a:t>
            </a:r>
            <a:r>
              <a:rPr lang="en-US" dirty="0" smtClean="0"/>
              <a:t> </a:t>
            </a:r>
            <a:r>
              <a:rPr lang="en-US" dirty="0" err="1" smtClean="0"/>
              <a:t>accesso</a:t>
            </a:r>
            <a:r>
              <a:rPr lang="en-US" dirty="0" smtClean="0"/>
              <a:t> a </a:t>
            </a:r>
            <a:r>
              <a:rPr lang="en-US" dirty="0" err="1" smtClean="0"/>
              <a:t>librerie</a:t>
            </a:r>
            <a:r>
              <a:rPr lang="en-US" dirty="0" smtClean="0"/>
              <a:t> di tag standard e custom</a:t>
            </a:r>
          </a:p>
          <a:p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avanti</a:t>
            </a:r>
            <a:r>
              <a:rPr lang="en-US" dirty="0" smtClean="0"/>
              <a:t> </a:t>
            </a:r>
            <a:r>
              <a:rPr lang="en-US" dirty="0" err="1" smtClean="0"/>
              <a:t>esamineremo</a:t>
            </a:r>
            <a:r>
              <a:rPr lang="en-US" dirty="0" smtClean="0"/>
              <a:t> JSTL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662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Sintassi</a:t>
            </a:r>
            <a:r>
              <a:rPr lang="en-US" dirty="0" smtClean="0"/>
              <a:t> JSP: </a:t>
            </a:r>
            <a:r>
              <a:rPr lang="en-US" dirty="0" err="1" smtClean="0"/>
              <a:t>Scriptlets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75578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Rappresentano</a:t>
            </a:r>
            <a:r>
              <a:rPr lang="en-US" dirty="0" smtClean="0"/>
              <a:t> </a:t>
            </a:r>
            <a:r>
              <a:rPr lang="en-US" dirty="0" err="1" smtClean="0"/>
              <a:t>porzioni</a:t>
            </a:r>
            <a:r>
              <a:rPr lang="en-US" dirty="0" smtClean="0"/>
              <a:t> di </a:t>
            </a:r>
            <a:r>
              <a:rPr lang="en-US" dirty="0" err="1" smtClean="0"/>
              <a:t>codice</a:t>
            </a:r>
            <a:r>
              <a:rPr lang="en-US" dirty="0" smtClean="0"/>
              <a:t> Java </a:t>
            </a:r>
            <a:r>
              <a:rPr lang="en-US" dirty="0" err="1" smtClean="0"/>
              <a:t>all’interno</a:t>
            </a:r>
            <a:r>
              <a:rPr lang="en-US" dirty="0" smtClean="0"/>
              <a:t> di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pagina</a:t>
            </a:r>
            <a:r>
              <a:rPr lang="en-US" dirty="0" smtClean="0"/>
              <a:t> JSP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sintassi</a:t>
            </a:r>
            <a:r>
              <a:rPr lang="en-US" dirty="0" smtClean="0"/>
              <a:t> per </a:t>
            </a:r>
            <a:r>
              <a:rPr lang="en-US" dirty="0" err="1" smtClean="0"/>
              <a:t>inserire</a:t>
            </a:r>
            <a:r>
              <a:rPr lang="en-US" dirty="0" smtClean="0"/>
              <a:t> </a:t>
            </a:r>
            <a:r>
              <a:rPr lang="en-US" dirty="0" err="1" smtClean="0"/>
              <a:t>scriptlets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la </a:t>
            </a:r>
            <a:r>
              <a:rPr lang="en-US" dirty="0" err="1" smtClean="0"/>
              <a:t>seguente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953735"/>
                </a:solidFill>
              </a:rPr>
              <a:t>&lt;% </a:t>
            </a:r>
            <a:r>
              <a:rPr lang="en-US" dirty="0" err="1" smtClean="0">
                <a:solidFill>
                  <a:srgbClr val="953735"/>
                </a:solidFill>
              </a:rPr>
              <a:t>java_code</a:t>
            </a:r>
            <a:r>
              <a:rPr lang="en-US" dirty="0" smtClean="0">
                <a:solidFill>
                  <a:srgbClr val="953735"/>
                </a:solidFill>
              </a:rPr>
              <a:t> %&gt; </a:t>
            </a:r>
            <a:r>
              <a:rPr lang="en-US" dirty="0" err="1" smtClean="0">
                <a:solidFill>
                  <a:srgbClr val="953735"/>
                </a:solidFill>
              </a:rPr>
              <a:t>oppure</a:t>
            </a:r>
            <a:r>
              <a:rPr lang="en-US" dirty="0" smtClean="0">
                <a:solidFill>
                  <a:srgbClr val="953735"/>
                </a:solidFill>
              </a:rPr>
              <a:t> &lt;</a:t>
            </a:r>
            <a:r>
              <a:rPr lang="en-US" dirty="0" err="1" smtClean="0">
                <a:solidFill>
                  <a:srgbClr val="953735"/>
                </a:solidFill>
              </a:rPr>
              <a:t>jsp:scriptlet</a:t>
            </a:r>
            <a:r>
              <a:rPr lang="en-US" dirty="0" smtClean="0">
                <a:solidFill>
                  <a:srgbClr val="953735"/>
                </a:solidFill>
              </a:rPr>
              <a:t>&gt;…&lt;/</a:t>
            </a:r>
            <a:r>
              <a:rPr lang="en-US" dirty="0" err="1" smtClean="0">
                <a:solidFill>
                  <a:srgbClr val="953735"/>
                </a:solidFill>
              </a:rPr>
              <a:t>jsp:scriptlet</a:t>
            </a:r>
            <a:r>
              <a:rPr lang="en-US" dirty="0" smtClean="0">
                <a:solidFill>
                  <a:srgbClr val="953735"/>
                </a:solidFill>
              </a:rPr>
              <a:t>&gt;</a:t>
            </a:r>
          </a:p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volta</a:t>
            </a:r>
            <a:r>
              <a:rPr lang="en-US" dirty="0" smtClean="0"/>
              <a:t> </a:t>
            </a:r>
            <a:r>
              <a:rPr lang="en-US" dirty="0" err="1" smtClean="0"/>
              <a:t>tradotta</a:t>
            </a:r>
            <a:r>
              <a:rPr lang="en-US" dirty="0" smtClean="0"/>
              <a:t> la </a:t>
            </a:r>
            <a:r>
              <a:rPr lang="en-US" dirty="0" err="1" smtClean="0"/>
              <a:t>pagina</a:t>
            </a:r>
            <a:r>
              <a:rPr lang="en-US" dirty="0" smtClean="0"/>
              <a:t> JSP </a:t>
            </a:r>
            <a:r>
              <a:rPr lang="en-US" dirty="0" err="1" smtClean="0"/>
              <a:t>diventano</a:t>
            </a:r>
            <a:r>
              <a:rPr lang="en-US" dirty="0" smtClean="0"/>
              <a:t> parte del </a:t>
            </a:r>
            <a:r>
              <a:rPr lang="en-US" dirty="0" err="1" smtClean="0"/>
              <a:t>metodo</a:t>
            </a:r>
            <a:r>
              <a:rPr lang="en-US" dirty="0" smtClean="0"/>
              <a:t> _</a:t>
            </a:r>
            <a:r>
              <a:rPr lang="en-US" dirty="0" err="1" smtClean="0"/>
              <a:t>jspService</a:t>
            </a:r>
            <a:endParaRPr lang="en-US" dirty="0" smtClean="0"/>
          </a:p>
          <a:p>
            <a:r>
              <a:rPr lang="en-US" dirty="0" smtClean="0"/>
              <a:t>Come </a:t>
            </a:r>
            <a:r>
              <a:rPr lang="en-US" dirty="0" err="1" smtClean="0"/>
              <a:t>qualsiasi</a:t>
            </a:r>
            <a:r>
              <a:rPr lang="en-US" dirty="0" smtClean="0"/>
              <a:t> </a:t>
            </a:r>
            <a:r>
              <a:rPr lang="en-US" dirty="0" err="1" smtClean="0"/>
              <a:t>porzione</a:t>
            </a:r>
            <a:r>
              <a:rPr lang="en-US" dirty="0" smtClean="0"/>
              <a:t> di </a:t>
            </a:r>
            <a:r>
              <a:rPr lang="en-US" dirty="0" err="1" smtClean="0"/>
              <a:t>codice</a:t>
            </a:r>
            <a:r>
              <a:rPr lang="en-US" dirty="0" smtClean="0"/>
              <a:t> Java:</a:t>
            </a:r>
          </a:p>
          <a:p>
            <a:pPr lvl="1"/>
            <a:r>
              <a:rPr lang="en-US" dirty="0" err="1"/>
              <a:t>t</a:t>
            </a:r>
            <a:r>
              <a:rPr lang="en-US" dirty="0" err="1" smtClean="0"/>
              <a:t>utti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statement </a:t>
            </a:r>
            <a:r>
              <a:rPr lang="en-US" dirty="0" err="1" smtClean="0"/>
              <a:t>devono</a:t>
            </a:r>
            <a:r>
              <a:rPr lang="en-US" dirty="0" smtClean="0"/>
              <a:t> </a:t>
            </a:r>
            <a:r>
              <a:rPr lang="en-US" dirty="0" err="1" smtClean="0"/>
              <a:t>terminare</a:t>
            </a:r>
            <a:r>
              <a:rPr lang="en-US" dirty="0" smtClean="0"/>
              <a:t> con </a:t>
            </a:r>
            <a:r>
              <a:rPr lang="en-US" dirty="0" err="1" smtClean="0"/>
              <a:t>il</a:t>
            </a:r>
            <a:r>
              <a:rPr lang="en-US" dirty="0" smtClean="0"/>
              <a:t> “;”</a:t>
            </a:r>
          </a:p>
          <a:p>
            <a:pPr lvl="1"/>
            <a:r>
              <a:rPr lang="en-US" dirty="0" err="1"/>
              <a:t>t</a:t>
            </a:r>
            <a:r>
              <a:rPr lang="en-US" dirty="0" err="1" smtClean="0"/>
              <a:t>utte</a:t>
            </a:r>
            <a:r>
              <a:rPr lang="en-US" dirty="0" smtClean="0"/>
              <a:t> le </a:t>
            </a:r>
            <a:r>
              <a:rPr lang="en-US" dirty="0" err="1" smtClean="0"/>
              <a:t>parentesi</a:t>
            </a:r>
            <a:r>
              <a:rPr lang="en-US" dirty="0" smtClean="0"/>
              <a:t> </a:t>
            </a:r>
            <a:r>
              <a:rPr lang="en-US" dirty="0" err="1" smtClean="0"/>
              <a:t>devono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bilanciate</a:t>
            </a:r>
            <a:endParaRPr lang="en-US" dirty="0" smtClean="0"/>
          </a:p>
          <a:p>
            <a:r>
              <a:rPr lang="en-US" dirty="0" err="1" smtClean="0"/>
              <a:t>L’uso</a:t>
            </a:r>
            <a:r>
              <a:rPr lang="en-US" dirty="0" smtClean="0"/>
              <a:t> </a:t>
            </a:r>
            <a:r>
              <a:rPr lang="en-US" dirty="0" err="1" smtClean="0"/>
              <a:t>massiccio</a:t>
            </a:r>
            <a:r>
              <a:rPr lang="en-US" dirty="0" smtClean="0"/>
              <a:t> di </a:t>
            </a:r>
            <a:r>
              <a:rPr lang="en-US" dirty="0" err="1" smtClean="0"/>
              <a:t>scriptlet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sconsigliato</a:t>
            </a:r>
            <a:r>
              <a:rPr lang="en-US" dirty="0" smtClean="0"/>
              <a:t> </a:t>
            </a:r>
            <a:r>
              <a:rPr lang="en-US" dirty="0" err="1" smtClean="0"/>
              <a:t>poiché</a:t>
            </a:r>
            <a:r>
              <a:rPr lang="en-US" dirty="0" smtClean="0"/>
              <a:t> “</a:t>
            </a:r>
            <a:r>
              <a:rPr lang="en-US" dirty="0" err="1" smtClean="0"/>
              <a:t>snatura</a:t>
            </a:r>
            <a:r>
              <a:rPr lang="en-US" dirty="0" smtClean="0"/>
              <a:t>”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vero</a:t>
            </a:r>
            <a:r>
              <a:rPr lang="en-US" dirty="0" smtClean="0"/>
              <a:t> </a:t>
            </a:r>
            <a:r>
              <a:rPr lang="en-US" dirty="0" err="1" smtClean="0"/>
              <a:t>ruolo</a:t>
            </a:r>
            <a:r>
              <a:rPr lang="en-US" dirty="0" smtClean="0"/>
              <a:t> di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pagina</a:t>
            </a:r>
            <a:r>
              <a:rPr lang="en-US" dirty="0" smtClean="0"/>
              <a:t> JSP </a:t>
            </a:r>
          </a:p>
          <a:p>
            <a:pPr lvl="1"/>
            <a:r>
              <a:rPr lang="en-US" dirty="0" err="1"/>
              <a:t>i</a:t>
            </a:r>
            <a:r>
              <a:rPr lang="en-US" dirty="0" err="1" smtClean="0"/>
              <a:t>nterfaccia</a:t>
            </a:r>
            <a:r>
              <a:rPr lang="en-US" dirty="0" smtClean="0"/>
              <a:t> vs. </a:t>
            </a:r>
            <a:r>
              <a:rPr lang="en-US" dirty="0" err="1" smtClean="0"/>
              <a:t>logica</a:t>
            </a:r>
            <a:r>
              <a:rPr lang="en-US" dirty="0" smtClean="0"/>
              <a:t> </a:t>
            </a:r>
            <a:r>
              <a:rPr lang="en-US" dirty="0" err="1" smtClean="0"/>
              <a:t>applicativa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862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Sintassi</a:t>
            </a:r>
            <a:r>
              <a:rPr lang="en-US" dirty="0" smtClean="0"/>
              <a:t> JSP: </a:t>
            </a:r>
            <a:r>
              <a:rPr lang="en-US" dirty="0" err="1" smtClean="0"/>
              <a:t>Scriptlets</a:t>
            </a:r>
            <a:r>
              <a:rPr lang="en-US" dirty="0" smtClean="0"/>
              <a:t> (</a:t>
            </a:r>
            <a:r>
              <a:rPr lang="en-US" dirty="0" err="1" smtClean="0"/>
              <a:t>esempio</a:t>
            </a:r>
            <a:r>
              <a:rPr lang="en-US" dirty="0" smtClean="0"/>
              <a:t>)</a:t>
            </a:r>
            <a:endParaRPr lang="en-US" b="1" dirty="0"/>
          </a:p>
        </p:txBody>
      </p:sp>
      <p:pic>
        <p:nvPicPr>
          <p:cNvPr id="6" name="Picture 5" descr="Screen Shot 2014-01-13 at 19.14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2110062"/>
            <a:ext cx="7200000" cy="293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84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Sintassi</a:t>
            </a:r>
            <a:r>
              <a:rPr lang="en-US" dirty="0" smtClean="0"/>
              <a:t> JSP: Expressions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557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Simili</a:t>
            </a:r>
            <a:r>
              <a:rPr lang="en-US" dirty="0" smtClean="0"/>
              <a:t> </a:t>
            </a:r>
            <a:r>
              <a:rPr lang="en-US" dirty="0" err="1" smtClean="0"/>
              <a:t>agli</a:t>
            </a:r>
            <a:r>
              <a:rPr lang="en-US" dirty="0" smtClean="0"/>
              <a:t> </a:t>
            </a:r>
            <a:r>
              <a:rPr lang="en-US" dirty="0" err="1" smtClean="0"/>
              <a:t>scriptlets</a:t>
            </a:r>
            <a:r>
              <a:rPr lang="en-US" dirty="0" smtClean="0"/>
              <a:t> ma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specifiche</a:t>
            </a:r>
            <a:endParaRPr lang="en-US" dirty="0" smtClean="0"/>
          </a:p>
          <a:p>
            <a:r>
              <a:rPr lang="en-US" dirty="0" smtClean="0"/>
              <a:t>Il </a:t>
            </a:r>
            <a:r>
              <a:rPr lang="en-US" dirty="0" err="1" smtClean="0"/>
              <a:t>risultato</a:t>
            </a:r>
            <a:r>
              <a:rPr lang="en-US" dirty="0" smtClean="0"/>
              <a:t> di </a:t>
            </a:r>
            <a:r>
              <a:rPr lang="en-US" dirty="0" err="1" smtClean="0"/>
              <a:t>un’espressione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inviato</a:t>
            </a:r>
            <a:r>
              <a:rPr lang="en-US" dirty="0" smtClean="0"/>
              <a:t> </a:t>
            </a:r>
            <a:r>
              <a:rPr lang="en-US" dirty="0" err="1" smtClean="0"/>
              <a:t>allo</a:t>
            </a:r>
            <a:r>
              <a:rPr lang="en-US" dirty="0" smtClean="0"/>
              <a:t> stream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gestisce</a:t>
            </a:r>
            <a:r>
              <a:rPr lang="en-US" dirty="0" smtClean="0"/>
              <a:t> la </a:t>
            </a:r>
            <a:r>
              <a:rPr lang="en-US" dirty="0" err="1" smtClean="0"/>
              <a:t>risposta</a:t>
            </a:r>
            <a:endParaRPr lang="en-US" dirty="0" smtClean="0"/>
          </a:p>
          <a:p>
            <a:r>
              <a:rPr lang="en-US" dirty="0"/>
              <a:t>La </a:t>
            </a:r>
            <a:r>
              <a:rPr lang="en-US" dirty="0" err="1"/>
              <a:t>sintassi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la </a:t>
            </a:r>
            <a:r>
              <a:rPr lang="en-US" dirty="0" err="1"/>
              <a:t>seguente</a:t>
            </a:r>
            <a:r>
              <a:rPr lang="en-US" dirty="0"/>
              <a:t>:</a:t>
            </a:r>
          </a:p>
          <a:p>
            <a:pPr marL="0" lvl="1" indent="0">
              <a:buNone/>
            </a:pPr>
            <a:r>
              <a:rPr lang="en-US" dirty="0">
                <a:solidFill>
                  <a:srgbClr val="953735"/>
                </a:solidFill>
              </a:rPr>
              <a:t>&lt;%= </a:t>
            </a:r>
            <a:r>
              <a:rPr lang="en-US" dirty="0" smtClean="0">
                <a:solidFill>
                  <a:srgbClr val="953735"/>
                </a:solidFill>
              </a:rPr>
              <a:t>java </a:t>
            </a:r>
            <a:r>
              <a:rPr lang="en-US" dirty="0" err="1" smtClean="0">
                <a:solidFill>
                  <a:srgbClr val="953735"/>
                </a:solidFill>
              </a:rPr>
              <a:t>expr</a:t>
            </a:r>
            <a:r>
              <a:rPr lang="en-US" dirty="0" smtClean="0">
                <a:solidFill>
                  <a:srgbClr val="953735"/>
                </a:solidFill>
              </a:rPr>
              <a:t> </a:t>
            </a:r>
            <a:r>
              <a:rPr lang="en-US" dirty="0">
                <a:solidFill>
                  <a:srgbClr val="953735"/>
                </a:solidFill>
              </a:rPr>
              <a:t>%&gt; </a:t>
            </a:r>
          </a:p>
          <a:p>
            <a:pPr marL="0" lvl="1" indent="0">
              <a:buNone/>
            </a:pPr>
            <a:r>
              <a:rPr lang="en-US" dirty="0" err="1"/>
              <a:t>oppure</a:t>
            </a:r>
            <a:r>
              <a:rPr lang="en-US" dirty="0"/>
              <a:t> </a:t>
            </a:r>
          </a:p>
          <a:p>
            <a:pPr marL="0" lvl="1" indent="0">
              <a:buNone/>
            </a:pPr>
            <a:r>
              <a:rPr lang="en-US" dirty="0">
                <a:solidFill>
                  <a:srgbClr val="953735"/>
                </a:solidFill>
              </a:rPr>
              <a:t>&lt;</a:t>
            </a:r>
            <a:r>
              <a:rPr lang="en-US" dirty="0" err="1">
                <a:solidFill>
                  <a:srgbClr val="953735"/>
                </a:solidFill>
              </a:rPr>
              <a:t>jsp:expression</a:t>
            </a:r>
            <a:r>
              <a:rPr lang="en-US" dirty="0">
                <a:solidFill>
                  <a:srgbClr val="953735"/>
                </a:solidFill>
              </a:rPr>
              <a:t>&gt;</a:t>
            </a:r>
            <a:r>
              <a:rPr lang="en-US" dirty="0" smtClean="0">
                <a:solidFill>
                  <a:srgbClr val="953735"/>
                </a:solidFill>
              </a:rPr>
              <a:t>java </a:t>
            </a:r>
            <a:r>
              <a:rPr lang="en-US" dirty="0" err="1" smtClean="0">
                <a:solidFill>
                  <a:srgbClr val="953735"/>
                </a:solidFill>
              </a:rPr>
              <a:t>expr</a:t>
            </a:r>
            <a:r>
              <a:rPr lang="en-US" dirty="0">
                <a:solidFill>
                  <a:srgbClr val="953735"/>
                </a:solidFill>
              </a:rPr>
              <a:t>&lt;/</a:t>
            </a:r>
            <a:r>
              <a:rPr lang="en-US" dirty="0" err="1">
                <a:solidFill>
                  <a:srgbClr val="953735"/>
                </a:solidFill>
              </a:rPr>
              <a:t>jsp:expression</a:t>
            </a:r>
            <a:r>
              <a:rPr lang="en-US" dirty="0" smtClean="0">
                <a:solidFill>
                  <a:srgbClr val="953735"/>
                </a:solidFill>
              </a:rPr>
              <a:t>&gt;</a:t>
            </a:r>
          </a:p>
          <a:p>
            <a:r>
              <a:rPr lang="en-US" dirty="0" smtClean="0"/>
              <a:t>Le </a:t>
            </a:r>
            <a:r>
              <a:rPr lang="en-US" dirty="0" err="1" smtClean="0"/>
              <a:t>espressioni</a:t>
            </a:r>
            <a:r>
              <a:rPr lang="en-US" dirty="0" smtClean="0"/>
              <a:t> </a:t>
            </a:r>
            <a:r>
              <a:rPr lang="en-US" b="1" u="sng" dirty="0" smtClean="0"/>
              <a:t>non</a:t>
            </a:r>
            <a:r>
              <a:rPr lang="en-US" dirty="0" smtClean="0"/>
              <a:t> </a:t>
            </a:r>
            <a:r>
              <a:rPr lang="en-US" dirty="0" err="1" smtClean="0"/>
              <a:t>devono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terminate con “;” </a:t>
            </a:r>
            <a:r>
              <a:rPr lang="en-US" dirty="0" err="1" smtClean="0"/>
              <a:t>perché</a:t>
            </a:r>
            <a:r>
              <a:rPr lang="en-US" dirty="0" smtClean="0"/>
              <a:t> </a:t>
            </a:r>
            <a:r>
              <a:rPr lang="en-US" dirty="0" err="1" smtClean="0"/>
              <a:t>vengono</a:t>
            </a:r>
            <a:r>
              <a:rPr lang="en-US" dirty="0" smtClean="0"/>
              <a:t> </a:t>
            </a:r>
            <a:r>
              <a:rPr lang="en-US" dirty="0" err="1" smtClean="0"/>
              <a:t>convertite</a:t>
            </a:r>
            <a:r>
              <a:rPr lang="en-US" dirty="0" smtClean="0"/>
              <a:t> in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953735"/>
                </a:solidFill>
              </a:rPr>
              <a:t>o</a:t>
            </a:r>
            <a:r>
              <a:rPr lang="en-US" dirty="0" err="1" smtClean="0">
                <a:solidFill>
                  <a:srgbClr val="953735"/>
                </a:solidFill>
              </a:rPr>
              <a:t>ut.print</a:t>
            </a:r>
            <a:r>
              <a:rPr lang="en-US" dirty="0" smtClean="0">
                <a:solidFill>
                  <a:srgbClr val="953735"/>
                </a:solidFill>
              </a:rPr>
              <a:t>(java </a:t>
            </a:r>
            <a:r>
              <a:rPr lang="en-US" dirty="0" err="1" smtClean="0">
                <a:solidFill>
                  <a:srgbClr val="953735"/>
                </a:solidFill>
              </a:rPr>
              <a:t>expr</a:t>
            </a:r>
            <a:r>
              <a:rPr lang="en-US" dirty="0" smtClean="0">
                <a:solidFill>
                  <a:srgbClr val="953735"/>
                </a:solidFill>
              </a:rPr>
              <a:t>);</a:t>
            </a:r>
          </a:p>
          <a:p>
            <a:pPr marL="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160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Sintassi</a:t>
            </a:r>
            <a:r>
              <a:rPr lang="en-US" dirty="0" smtClean="0"/>
              <a:t> JSP: Expressions (</a:t>
            </a:r>
            <a:r>
              <a:rPr lang="en-US" dirty="0" err="1" smtClean="0"/>
              <a:t>esempi</a:t>
            </a:r>
            <a:r>
              <a:rPr lang="en-US" dirty="0" smtClean="0"/>
              <a:t>)</a:t>
            </a:r>
            <a:endParaRPr lang="en-US" b="1" dirty="0"/>
          </a:p>
        </p:txBody>
      </p:sp>
      <p:pic>
        <p:nvPicPr>
          <p:cNvPr id="5" name="Picture 4" descr="Screen Shot 2014-01-13 at 19.21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2608747"/>
            <a:ext cx="7200000" cy="164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34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Deployment: Memorandum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273" y="1600200"/>
            <a:ext cx="8795455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Il server (ad </a:t>
            </a:r>
            <a:r>
              <a:rPr lang="en-US" dirty="0" err="1" smtClean="0"/>
              <a:t>es</a:t>
            </a:r>
            <a:r>
              <a:rPr lang="en-US" dirty="0" smtClean="0"/>
              <a:t>. </a:t>
            </a:r>
            <a:r>
              <a:rPr lang="en-US" dirty="0" err="1" smtClean="0"/>
              <a:t>JBoss</a:t>
            </a:r>
            <a:r>
              <a:rPr lang="en-US" dirty="0" smtClean="0"/>
              <a:t>)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avviato</a:t>
            </a:r>
            <a:r>
              <a:rPr lang="en-US" dirty="0" smtClean="0"/>
              <a:t> da </a:t>
            </a:r>
            <a:r>
              <a:rPr lang="en-US" b="1" dirty="0" smtClean="0"/>
              <a:t>shell</a:t>
            </a:r>
          </a:p>
          <a:p>
            <a:pPr lvl="1"/>
            <a:r>
              <a:rPr lang="en-US" dirty="0" err="1" smtClean="0">
                <a:sym typeface="Wingdings"/>
              </a:rPr>
              <a:t>Eseguire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il</a:t>
            </a:r>
            <a:r>
              <a:rPr lang="en-US" dirty="0" smtClean="0">
                <a:sym typeface="Wingdings"/>
              </a:rPr>
              <a:t> deployment </a:t>
            </a:r>
            <a:r>
              <a:rPr lang="en-US" dirty="0" err="1" smtClean="0">
                <a:sym typeface="Wingdings"/>
              </a:rPr>
              <a:t>copiando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il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file </a:t>
            </a:r>
            <a:r>
              <a:rPr lang="en-US" b="1" dirty="0" smtClean="0">
                <a:sym typeface="Wingdings"/>
              </a:rPr>
              <a:t>.war</a:t>
            </a:r>
            <a:r>
              <a:rPr lang="en-US" dirty="0" smtClean="0">
                <a:sym typeface="Wingdings"/>
              </a:rPr>
              <a:t> (</a:t>
            </a:r>
            <a:r>
              <a:rPr lang="en-US" dirty="0" err="1" smtClean="0">
                <a:sym typeface="Wingdings"/>
              </a:rPr>
              <a:t>eventualmente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generato</a:t>
            </a:r>
            <a:r>
              <a:rPr lang="en-US" dirty="0" smtClean="0">
                <a:sym typeface="Wingdings"/>
              </a:rPr>
              <a:t> con Eclipse) </a:t>
            </a:r>
            <a:r>
              <a:rPr lang="en-US" dirty="0" err="1" smtClean="0">
                <a:sym typeface="Wingdings"/>
              </a:rPr>
              <a:t>nell’apposita</a:t>
            </a:r>
            <a:r>
              <a:rPr lang="en-US" dirty="0" smtClean="0">
                <a:sym typeface="Wingdings"/>
              </a:rPr>
              <a:t> directory del server (ad </a:t>
            </a:r>
            <a:r>
              <a:rPr lang="en-US" dirty="0" err="1" smtClean="0">
                <a:sym typeface="Wingdings"/>
              </a:rPr>
              <a:t>es</a:t>
            </a:r>
            <a:r>
              <a:rPr lang="en-US" dirty="0" smtClean="0">
                <a:sym typeface="Wingdings"/>
              </a:rPr>
              <a:t>. </a:t>
            </a:r>
            <a:r>
              <a:rPr lang="en-US" b="1" dirty="0" smtClean="0">
                <a:sym typeface="Wingdings"/>
              </a:rPr>
              <a:t>$JBOSS_HOME/server/default/deploy/</a:t>
            </a:r>
            <a:r>
              <a:rPr lang="en-US" dirty="0" smtClean="0">
                <a:sym typeface="Wingdings"/>
              </a:rPr>
              <a:t>)</a:t>
            </a:r>
          </a:p>
          <a:p>
            <a:pPr lvl="1"/>
            <a:r>
              <a:rPr lang="en-US" dirty="0" smtClean="0">
                <a:sym typeface="Wingdings"/>
              </a:rPr>
              <a:t>La </a:t>
            </a:r>
            <a:r>
              <a:rPr lang="en-US" dirty="0" err="1" smtClean="0">
                <a:sym typeface="Wingdings"/>
              </a:rPr>
              <a:t>modifica</a:t>
            </a:r>
            <a:r>
              <a:rPr lang="en-US" dirty="0" smtClean="0">
                <a:sym typeface="Wingdings"/>
              </a:rPr>
              <a:t> di un </a:t>
            </a:r>
            <a:r>
              <a:rPr lang="en-US" dirty="0" err="1" smtClean="0">
                <a:sym typeface="Wingdings"/>
              </a:rPr>
              <a:t>componente</a:t>
            </a:r>
            <a:r>
              <a:rPr lang="en-US" dirty="0" smtClean="0">
                <a:sym typeface="Wingdings"/>
              </a:rPr>
              <a:t> software </a:t>
            </a:r>
            <a:r>
              <a:rPr lang="en-US" dirty="0" err="1" smtClean="0">
                <a:sym typeface="Wingdings"/>
              </a:rPr>
              <a:t>all’interno</a:t>
            </a:r>
            <a:r>
              <a:rPr lang="en-US" dirty="0" smtClean="0">
                <a:sym typeface="Wingdings"/>
              </a:rPr>
              <a:t> di Eclipse </a:t>
            </a:r>
            <a:r>
              <a:rPr lang="en-US" b="1" u="sng" dirty="0" smtClean="0">
                <a:sym typeface="Wingdings"/>
              </a:rPr>
              <a:t>non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causa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il</a:t>
            </a:r>
            <a:r>
              <a:rPr lang="en-US" dirty="0" smtClean="0">
                <a:sym typeface="Wingdings"/>
              </a:rPr>
              <a:t> re-deployment </a:t>
            </a:r>
            <a:r>
              <a:rPr lang="en-US" dirty="0" err="1" smtClean="0">
                <a:sym typeface="Wingdings"/>
              </a:rPr>
              <a:t>automatico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dell’applicazione</a:t>
            </a:r>
            <a:r>
              <a:rPr lang="en-US" dirty="0" smtClean="0">
                <a:sym typeface="Wingdings"/>
              </a:rPr>
              <a:t> (di default)</a:t>
            </a:r>
          </a:p>
          <a:p>
            <a:pPr lvl="2"/>
            <a:r>
              <a:rPr lang="en-US" dirty="0" smtClean="0">
                <a:sym typeface="Wingdings"/>
              </a:rPr>
              <a:t>Il re-deployment </a:t>
            </a:r>
            <a:r>
              <a:rPr lang="en-US" dirty="0" err="1" smtClean="0">
                <a:sym typeface="Wingdings"/>
              </a:rPr>
              <a:t>deve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essere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eseguito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rigenerando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il</a:t>
            </a:r>
            <a:r>
              <a:rPr lang="en-US" dirty="0" smtClean="0">
                <a:sym typeface="Wingdings"/>
              </a:rPr>
              <a:t> file </a:t>
            </a:r>
            <a:r>
              <a:rPr lang="en-US" b="1" dirty="0" smtClean="0">
                <a:sym typeface="Wingdings"/>
              </a:rPr>
              <a:t>.war </a:t>
            </a:r>
            <a:r>
              <a:rPr lang="en-US" dirty="0" smtClean="0">
                <a:sym typeface="Wingdings"/>
              </a:rPr>
              <a:t>e </a:t>
            </a:r>
            <a:r>
              <a:rPr lang="en-US" dirty="0" err="1" smtClean="0">
                <a:sym typeface="Wingdings"/>
              </a:rPr>
              <a:t>copiandolo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nell’apposita</a:t>
            </a:r>
            <a:r>
              <a:rPr lang="en-US" dirty="0" smtClean="0">
                <a:sym typeface="Wingdings"/>
              </a:rPr>
              <a:t> directory (come </a:t>
            </a:r>
            <a:r>
              <a:rPr lang="en-US" dirty="0" err="1" smtClean="0">
                <a:sym typeface="Wingdings"/>
              </a:rPr>
              <a:t>sopra</a:t>
            </a:r>
            <a:r>
              <a:rPr lang="en-US" dirty="0" smtClean="0">
                <a:sym typeface="Wingding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16432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Sintassi</a:t>
            </a:r>
            <a:r>
              <a:rPr lang="en-US" dirty="0" smtClean="0"/>
              <a:t> JSP: Declarations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557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Usate</a:t>
            </a:r>
            <a:r>
              <a:rPr lang="en-US" dirty="0" smtClean="0"/>
              <a:t> per </a:t>
            </a:r>
            <a:r>
              <a:rPr lang="en-US" dirty="0" err="1" smtClean="0"/>
              <a:t>dichiarare</a:t>
            </a:r>
            <a:r>
              <a:rPr lang="en-US" dirty="0" smtClean="0"/>
              <a:t> </a:t>
            </a:r>
            <a:r>
              <a:rPr lang="en-US" b="1" dirty="0" err="1" smtClean="0"/>
              <a:t>metodi</a:t>
            </a:r>
            <a:r>
              <a:rPr lang="en-US" dirty="0" smtClean="0"/>
              <a:t> e </a:t>
            </a:r>
            <a:r>
              <a:rPr lang="en-US" b="1" dirty="0" err="1" smtClean="0"/>
              <a:t>variabili</a:t>
            </a:r>
            <a:r>
              <a:rPr lang="en-US" dirty="0" smtClean="0"/>
              <a:t> al di </a:t>
            </a:r>
            <a:r>
              <a:rPr lang="en-US" dirty="0" err="1" smtClean="0"/>
              <a:t>fuori</a:t>
            </a:r>
            <a:r>
              <a:rPr lang="en-US" dirty="0" smtClean="0"/>
              <a:t> </a:t>
            </a:r>
            <a:r>
              <a:rPr lang="en-US" dirty="0" err="1" smtClean="0"/>
              <a:t>dello</a:t>
            </a:r>
            <a:r>
              <a:rPr lang="en-US" dirty="0" smtClean="0"/>
              <a:t> </a:t>
            </a:r>
            <a:r>
              <a:rPr lang="en-US" i="1" dirty="0" smtClean="0"/>
              <a:t>scope</a:t>
            </a:r>
            <a:r>
              <a:rPr lang="en-US" dirty="0" smtClean="0"/>
              <a:t> del </a:t>
            </a:r>
            <a:r>
              <a:rPr lang="en-US" dirty="0" err="1" smtClean="0"/>
              <a:t>metodo</a:t>
            </a:r>
            <a:r>
              <a:rPr lang="en-US" dirty="0" smtClean="0"/>
              <a:t> _</a:t>
            </a:r>
            <a:r>
              <a:rPr lang="en-US" dirty="0" err="1" smtClean="0"/>
              <a:t>jspService</a:t>
            </a:r>
            <a:endParaRPr lang="en-US" dirty="0" smtClean="0"/>
          </a:p>
          <a:p>
            <a:pPr lvl="1"/>
            <a:r>
              <a:rPr lang="en-US" dirty="0" err="1"/>
              <a:t>s</a:t>
            </a:r>
            <a:r>
              <a:rPr lang="en-US" dirty="0" err="1" smtClean="0"/>
              <a:t>ia</a:t>
            </a:r>
            <a:r>
              <a:rPr lang="en-US" dirty="0" smtClean="0"/>
              <a:t> di </a:t>
            </a:r>
            <a:r>
              <a:rPr lang="en-US" dirty="0" err="1" smtClean="0"/>
              <a:t>istanza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statici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sintassi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la </a:t>
            </a:r>
            <a:r>
              <a:rPr lang="en-US" dirty="0" err="1" smtClean="0"/>
              <a:t>seguente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953735"/>
                </a:solidFill>
              </a:rPr>
              <a:t>&lt;%! java </a:t>
            </a:r>
            <a:r>
              <a:rPr lang="en-US" dirty="0" err="1" smtClean="0">
                <a:solidFill>
                  <a:srgbClr val="953735"/>
                </a:solidFill>
              </a:rPr>
              <a:t>decl</a:t>
            </a:r>
            <a:r>
              <a:rPr lang="en-US" dirty="0" smtClean="0">
                <a:solidFill>
                  <a:srgbClr val="953735"/>
                </a:solidFill>
              </a:rPr>
              <a:t> %&gt; </a:t>
            </a:r>
          </a:p>
          <a:p>
            <a:pPr marL="0" indent="0">
              <a:buNone/>
            </a:pPr>
            <a:r>
              <a:rPr lang="en-US" dirty="0" err="1" smtClean="0"/>
              <a:t>oppure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953735"/>
                </a:solidFill>
              </a:rPr>
              <a:t>&lt;</a:t>
            </a:r>
            <a:r>
              <a:rPr lang="en-US" dirty="0" err="1" smtClean="0">
                <a:solidFill>
                  <a:srgbClr val="953735"/>
                </a:solidFill>
              </a:rPr>
              <a:t>jsp:declaration</a:t>
            </a:r>
            <a:r>
              <a:rPr lang="en-US" dirty="0" smtClean="0">
                <a:solidFill>
                  <a:srgbClr val="953735"/>
                </a:solidFill>
              </a:rPr>
              <a:t>&gt;java </a:t>
            </a:r>
            <a:r>
              <a:rPr lang="en-US" dirty="0" err="1" smtClean="0">
                <a:solidFill>
                  <a:srgbClr val="953735"/>
                </a:solidFill>
              </a:rPr>
              <a:t>decl</a:t>
            </a:r>
            <a:r>
              <a:rPr lang="en-US" dirty="0" smtClean="0">
                <a:solidFill>
                  <a:srgbClr val="953735"/>
                </a:solidFill>
              </a:rPr>
              <a:t> &lt;/</a:t>
            </a:r>
            <a:r>
              <a:rPr lang="en-US" dirty="0" err="1" smtClean="0">
                <a:solidFill>
                  <a:srgbClr val="953735"/>
                </a:solidFill>
              </a:rPr>
              <a:t>jsp:declaration</a:t>
            </a:r>
            <a:r>
              <a:rPr lang="en-US" dirty="0">
                <a:solidFill>
                  <a:srgbClr val="953735"/>
                </a:solidFill>
              </a:rPr>
              <a:t>&gt;</a:t>
            </a:r>
            <a:endParaRPr lang="en-US" dirty="0" smtClean="0">
              <a:solidFill>
                <a:srgbClr val="953735"/>
              </a:solidFill>
            </a:endParaRPr>
          </a:p>
          <a:p>
            <a:r>
              <a:rPr lang="en-US" dirty="0" err="1" smtClean="0"/>
              <a:t>Consentono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riuso</a:t>
            </a:r>
            <a:r>
              <a:rPr lang="en-US" dirty="0" smtClean="0"/>
              <a:t> del </a:t>
            </a:r>
            <a:r>
              <a:rPr lang="en-US" dirty="0" err="1" smtClean="0"/>
              <a:t>codice</a:t>
            </a:r>
            <a:r>
              <a:rPr lang="en-US" dirty="0" smtClean="0"/>
              <a:t> </a:t>
            </a:r>
            <a:r>
              <a:rPr lang="en-US" dirty="0" err="1" smtClean="0"/>
              <a:t>sebbene</a:t>
            </a:r>
            <a:r>
              <a:rPr lang="en-US" dirty="0" smtClean="0"/>
              <a:t> vi </a:t>
            </a:r>
            <a:r>
              <a:rPr lang="en-US" dirty="0" err="1" smtClean="0"/>
              <a:t>siano</a:t>
            </a:r>
            <a:r>
              <a:rPr lang="en-US" dirty="0" smtClean="0"/>
              <a:t> alternative </a:t>
            </a:r>
            <a:r>
              <a:rPr lang="en-US" dirty="0" err="1" smtClean="0"/>
              <a:t>migliori</a:t>
            </a:r>
            <a:endParaRPr lang="en-US" dirty="0" smtClean="0"/>
          </a:p>
          <a:p>
            <a:pPr lvl="1"/>
            <a:r>
              <a:rPr lang="en-US" dirty="0" smtClean="0"/>
              <a:t>custom tags e beans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331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Sintassi</a:t>
            </a:r>
            <a:r>
              <a:rPr lang="en-US" dirty="0" smtClean="0"/>
              <a:t> JSP: Declarations (</a:t>
            </a:r>
            <a:r>
              <a:rPr lang="en-US" dirty="0" err="1" smtClean="0"/>
              <a:t>esempio</a:t>
            </a:r>
            <a:r>
              <a:rPr lang="en-US" dirty="0" smtClean="0"/>
              <a:t>)</a:t>
            </a:r>
            <a:endParaRPr lang="en-US" b="1" dirty="0"/>
          </a:p>
        </p:txBody>
      </p:sp>
      <p:pic>
        <p:nvPicPr>
          <p:cNvPr id="5" name="Picture 4" descr="Screen Shot 2014-01-13 at 19.25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1778000"/>
            <a:ext cx="89281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981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Sintassi</a:t>
            </a:r>
            <a:r>
              <a:rPr lang="en-US" dirty="0" smtClean="0"/>
              <a:t> JSP: Comments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5578"/>
          </a:xfrm>
        </p:spPr>
        <p:txBody>
          <a:bodyPr>
            <a:normAutofit/>
          </a:bodyPr>
          <a:lstStyle/>
          <a:p>
            <a:r>
              <a:rPr lang="en-US" dirty="0" err="1" smtClean="0"/>
              <a:t>Usati</a:t>
            </a:r>
            <a:r>
              <a:rPr lang="en-US" dirty="0" smtClean="0"/>
              <a:t> per </a:t>
            </a:r>
            <a:r>
              <a:rPr lang="en-US" dirty="0" err="1" smtClean="0"/>
              <a:t>commentare</a:t>
            </a:r>
            <a:r>
              <a:rPr lang="en-US" dirty="0" smtClean="0"/>
              <a:t> </a:t>
            </a:r>
            <a:r>
              <a:rPr lang="en-US" dirty="0" err="1" smtClean="0"/>
              <a:t>porzioni</a:t>
            </a:r>
            <a:r>
              <a:rPr lang="en-US" dirty="0" smtClean="0"/>
              <a:t> di </a:t>
            </a:r>
            <a:r>
              <a:rPr lang="en-US" dirty="0" err="1" smtClean="0"/>
              <a:t>pagina</a:t>
            </a:r>
            <a:r>
              <a:rPr lang="en-US" dirty="0" smtClean="0"/>
              <a:t> JSP</a:t>
            </a:r>
          </a:p>
          <a:p>
            <a:r>
              <a:rPr lang="en-US" dirty="0" err="1" smtClean="0"/>
              <a:t>Sia</a:t>
            </a:r>
            <a:r>
              <a:rPr lang="en-US" dirty="0" smtClean="0"/>
              <a:t> </a:t>
            </a:r>
            <a:r>
              <a:rPr lang="en-US" dirty="0" err="1" smtClean="0"/>
              <a:t>contenuti</a:t>
            </a:r>
            <a:r>
              <a:rPr lang="en-US" dirty="0" smtClean="0"/>
              <a:t> </a:t>
            </a:r>
            <a:r>
              <a:rPr lang="en-US" dirty="0" err="1" smtClean="0"/>
              <a:t>statici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solidFill>
                  <a:srgbClr val="953735"/>
                </a:solidFill>
              </a:rPr>
              <a:t>&lt;% -- comment --%&gt;</a:t>
            </a:r>
          </a:p>
          <a:p>
            <a:r>
              <a:rPr lang="en-US" dirty="0" err="1" smtClean="0"/>
              <a:t>Sia</a:t>
            </a:r>
            <a:r>
              <a:rPr lang="en-US" dirty="0" smtClean="0"/>
              <a:t> </a:t>
            </a:r>
            <a:r>
              <a:rPr lang="en-US" dirty="0" err="1" smtClean="0"/>
              <a:t>contenuti</a:t>
            </a:r>
            <a:r>
              <a:rPr lang="en-US" dirty="0" smtClean="0"/>
              <a:t> </a:t>
            </a:r>
            <a:r>
              <a:rPr lang="en-US" dirty="0" err="1" smtClean="0"/>
              <a:t>dinamici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solidFill>
                  <a:srgbClr val="953735"/>
                </a:solidFill>
              </a:rPr>
              <a:t>&lt;% -- Hello &lt;%= </a:t>
            </a:r>
            <a:r>
              <a:rPr lang="en-US" dirty="0" err="1" smtClean="0">
                <a:solidFill>
                  <a:srgbClr val="953735"/>
                </a:solidFill>
              </a:rPr>
              <a:t>getUser</a:t>
            </a:r>
            <a:r>
              <a:rPr lang="en-US" dirty="0" smtClean="0">
                <a:solidFill>
                  <a:srgbClr val="953735"/>
                </a:solidFill>
              </a:rPr>
              <a:t>() %&gt; --%&gt;</a:t>
            </a:r>
          </a:p>
          <a:p>
            <a:r>
              <a:rPr lang="en-US" dirty="0" smtClean="0"/>
              <a:t>Non ci </a:t>
            </a:r>
            <a:r>
              <a:rPr lang="en-US" dirty="0" err="1" smtClean="0"/>
              <a:t>possono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commenti</a:t>
            </a:r>
            <a:r>
              <a:rPr lang="en-US" dirty="0" smtClean="0"/>
              <a:t> </a:t>
            </a:r>
            <a:r>
              <a:rPr lang="en-US" dirty="0" err="1" smtClean="0"/>
              <a:t>annidati</a:t>
            </a:r>
            <a:endParaRPr lang="en-US" dirty="0" smtClean="0"/>
          </a:p>
          <a:p>
            <a:r>
              <a:rPr lang="en-US" b="1" u="sng" dirty="0" smtClean="0"/>
              <a:t>NOTA</a:t>
            </a:r>
            <a:r>
              <a:rPr lang="en-US" dirty="0" smtClean="0"/>
              <a:t>: </a:t>
            </a:r>
            <a:r>
              <a:rPr lang="en-US" dirty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commenti</a:t>
            </a:r>
            <a:r>
              <a:rPr lang="en-US" dirty="0" smtClean="0"/>
              <a:t> Java </a:t>
            </a:r>
            <a:r>
              <a:rPr lang="en-US" dirty="0" err="1" smtClean="0"/>
              <a:t>tradizionali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possono</a:t>
            </a:r>
            <a:r>
              <a:rPr lang="en-US" dirty="0" smtClean="0"/>
              <a:t> </a:t>
            </a:r>
            <a:r>
              <a:rPr lang="en-US" dirty="0" err="1" smtClean="0"/>
              <a:t>usare</a:t>
            </a:r>
            <a:r>
              <a:rPr lang="en-US" dirty="0" smtClean="0"/>
              <a:t> </a:t>
            </a:r>
            <a:r>
              <a:rPr lang="en-US" dirty="0" err="1" smtClean="0"/>
              <a:t>all’interno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scriptlets</a:t>
            </a:r>
            <a:r>
              <a:rPr lang="en-US" dirty="0" smtClean="0"/>
              <a:t>, </a:t>
            </a:r>
            <a:r>
              <a:rPr lang="en-US" dirty="0" err="1" smtClean="0"/>
              <a:t>espressioni</a:t>
            </a:r>
            <a:r>
              <a:rPr lang="en-US" dirty="0" smtClean="0"/>
              <a:t> (</a:t>
            </a:r>
            <a:r>
              <a:rPr lang="en-US" dirty="0" err="1" smtClean="0"/>
              <a:t>tranne</a:t>
            </a:r>
            <a:r>
              <a:rPr lang="en-US" dirty="0" smtClean="0"/>
              <a:t> “//”) e le </a:t>
            </a:r>
            <a:r>
              <a:rPr lang="en-US" dirty="0" err="1" smtClean="0"/>
              <a:t>dichiarazioni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25276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Lab: </a:t>
            </a:r>
            <a:r>
              <a:rPr lang="en-US" dirty="0" err="1" smtClean="0"/>
              <a:t>Calcolatrice</a:t>
            </a:r>
            <a:r>
              <a:rPr lang="en-US" dirty="0" smtClean="0"/>
              <a:t> JSP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96911"/>
          </a:xfrm>
        </p:spPr>
        <p:txBody>
          <a:bodyPr/>
          <a:lstStyle/>
          <a:p>
            <a:r>
              <a:rPr lang="en-US" dirty="0" err="1" smtClean="0"/>
              <a:t>Creare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Calcolatrice</a:t>
            </a:r>
            <a:r>
              <a:rPr lang="en-US" dirty="0" smtClean="0"/>
              <a:t> </a:t>
            </a:r>
            <a:r>
              <a:rPr lang="en-US" dirty="0" err="1" smtClean="0"/>
              <a:t>attraverso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pagina</a:t>
            </a:r>
            <a:r>
              <a:rPr lang="en-US" dirty="0" smtClean="0"/>
              <a:t> JSP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prende</a:t>
            </a:r>
            <a:r>
              <a:rPr lang="en-US" dirty="0" smtClean="0"/>
              <a:t> </a:t>
            </a:r>
            <a:r>
              <a:rPr lang="en-US" b="1" dirty="0" smtClean="0"/>
              <a:t>2 </a:t>
            </a:r>
            <a:r>
              <a:rPr lang="en-US" b="1" dirty="0" err="1" smtClean="0"/>
              <a:t>argomenti</a:t>
            </a:r>
            <a:r>
              <a:rPr lang="en-US" b="1" dirty="0" smtClean="0"/>
              <a:t> </a:t>
            </a:r>
            <a:r>
              <a:rPr lang="en-US" b="1" dirty="0" err="1" smtClean="0"/>
              <a:t>numerici</a:t>
            </a:r>
            <a:r>
              <a:rPr lang="en-US" b="1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b="1" dirty="0" err="1" smtClean="0"/>
              <a:t>uno</a:t>
            </a:r>
            <a:r>
              <a:rPr lang="en-US" b="1" dirty="0" smtClean="0"/>
              <a:t> </a:t>
            </a:r>
            <a:r>
              <a:rPr lang="en-US" b="1" dirty="0" err="1" smtClean="0"/>
              <a:t>tra</a:t>
            </a:r>
            <a:r>
              <a:rPr lang="en-US" b="1" dirty="0" smtClean="0"/>
              <a:t> 4 </a:t>
            </a:r>
            <a:r>
              <a:rPr lang="en-US" b="1" dirty="0" err="1" smtClean="0"/>
              <a:t>possibili</a:t>
            </a:r>
            <a:r>
              <a:rPr lang="en-US" b="1" dirty="0" smtClean="0"/>
              <a:t> </a:t>
            </a:r>
            <a:r>
              <a:rPr lang="en-US" b="1" dirty="0" err="1" smtClean="0"/>
              <a:t>operatori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953735"/>
                </a:solidFill>
              </a:rPr>
              <a:t>+,-,*,/</a:t>
            </a:r>
            <a:r>
              <a:rPr lang="en-US" dirty="0" smtClean="0"/>
              <a:t>) e produce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risultato</a:t>
            </a:r>
            <a:r>
              <a:rPr lang="en-US" dirty="0" smtClean="0"/>
              <a:t> </a:t>
            </a:r>
            <a:r>
              <a:rPr lang="en-US" dirty="0" err="1" smtClean="0"/>
              <a:t>corrispondente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4-01-13 at 19.33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852" y="3697112"/>
            <a:ext cx="4824296" cy="287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587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Sintassi</a:t>
            </a:r>
            <a:r>
              <a:rPr lang="en-US" dirty="0" smtClean="0"/>
              <a:t> JSP: Actions</a:t>
            </a:r>
            <a:endParaRPr lang="en-US" dirty="0"/>
          </a:p>
        </p:txBody>
      </p:sp>
      <p:pic>
        <p:nvPicPr>
          <p:cNvPr id="6" name="Picture 5" descr="Screen Shot 2014-01-13 at 19.37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2" y="1310541"/>
            <a:ext cx="8279996" cy="540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632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Sintassi</a:t>
            </a:r>
            <a:r>
              <a:rPr lang="en-US" dirty="0" smtClean="0"/>
              <a:t> JSP: Tag Libraries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5578"/>
          </a:xfrm>
        </p:spPr>
        <p:txBody>
          <a:bodyPr>
            <a:normAutofit/>
          </a:bodyPr>
          <a:lstStyle/>
          <a:p>
            <a:r>
              <a:rPr lang="en-US" dirty="0" smtClean="0"/>
              <a:t>HTML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inserito</a:t>
            </a:r>
            <a:r>
              <a:rPr lang="en-US" dirty="0" smtClean="0"/>
              <a:t> </a:t>
            </a:r>
            <a:r>
              <a:rPr lang="en-US" dirty="0" err="1" smtClean="0"/>
              <a:t>all’interno</a:t>
            </a:r>
            <a:r>
              <a:rPr lang="en-US" dirty="0" smtClean="0"/>
              <a:t> di Java Servlets</a:t>
            </a:r>
          </a:p>
          <a:p>
            <a:r>
              <a:rPr lang="en-US" dirty="0" err="1" smtClean="0"/>
              <a:t>Analogamente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codice</a:t>
            </a:r>
            <a:r>
              <a:rPr lang="en-US" dirty="0" smtClean="0"/>
              <a:t> Java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inserito</a:t>
            </a:r>
            <a:r>
              <a:rPr lang="en-US" dirty="0" smtClean="0"/>
              <a:t> </a:t>
            </a:r>
            <a:r>
              <a:rPr lang="en-US" dirty="0" err="1" smtClean="0"/>
              <a:t>all’interno</a:t>
            </a:r>
            <a:r>
              <a:rPr lang="en-US" dirty="0" smtClean="0"/>
              <a:t> di </a:t>
            </a:r>
            <a:r>
              <a:rPr lang="en-US" dirty="0" err="1" smtClean="0"/>
              <a:t>pagine</a:t>
            </a:r>
            <a:r>
              <a:rPr lang="en-US" dirty="0" smtClean="0"/>
              <a:t> JSP</a:t>
            </a:r>
          </a:p>
          <a:p>
            <a:r>
              <a:rPr lang="en-US" b="1" u="sng" dirty="0" smtClean="0">
                <a:solidFill>
                  <a:schemeClr val="tx2"/>
                </a:solidFill>
              </a:rPr>
              <a:t>Desiderata</a:t>
            </a:r>
            <a:r>
              <a:rPr lang="en-US" dirty="0" smtClean="0"/>
              <a:t>: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separazione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contenuti</a:t>
            </a:r>
            <a:r>
              <a:rPr lang="en-US" dirty="0" smtClean="0"/>
              <a:t> </a:t>
            </a:r>
            <a:r>
              <a:rPr lang="en-US" dirty="0" err="1" smtClean="0"/>
              <a:t>statici</a:t>
            </a:r>
            <a:r>
              <a:rPr lang="en-US" dirty="0" smtClean="0"/>
              <a:t> e </a:t>
            </a:r>
            <a:r>
              <a:rPr lang="en-US" dirty="0" err="1" smtClean="0"/>
              <a:t>dinamici</a:t>
            </a:r>
            <a:r>
              <a:rPr lang="en-US" dirty="0" smtClean="0"/>
              <a:t>!</a:t>
            </a:r>
          </a:p>
          <a:p>
            <a:r>
              <a:rPr lang="en-US" b="1" u="sng" dirty="0" err="1" smtClean="0">
                <a:solidFill>
                  <a:srgbClr val="953735"/>
                </a:solidFill>
              </a:rPr>
              <a:t>Soluzione</a:t>
            </a:r>
            <a:r>
              <a:rPr lang="en-US" dirty="0" smtClean="0"/>
              <a:t>: </a:t>
            </a:r>
            <a:r>
              <a:rPr lang="en-US" dirty="0" err="1" smtClean="0"/>
              <a:t>Incapsulamento</a:t>
            </a:r>
            <a:r>
              <a:rPr lang="en-US" dirty="0" smtClean="0"/>
              <a:t> di </a:t>
            </a:r>
            <a:r>
              <a:rPr lang="en-US" dirty="0" err="1" smtClean="0"/>
              <a:t>codice</a:t>
            </a:r>
            <a:r>
              <a:rPr lang="en-US" dirty="0" smtClean="0"/>
              <a:t> Java </a:t>
            </a:r>
            <a:r>
              <a:rPr lang="en-US" dirty="0" err="1" smtClean="0"/>
              <a:t>all’interno</a:t>
            </a:r>
            <a:r>
              <a:rPr lang="en-US" dirty="0" smtClean="0"/>
              <a:t> di </a:t>
            </a:r>
            <a:r>
              <a:rPr lang="en-US" dirty="0" err="1" smtClean="0"/>
              <a:t>specifici</a:t>
            </a:r>
            <a:r>
              <a:rPr lang="en-US" dirty="0" smtClean="0"/>
              <a:t> tag XML</a:t>
            </a:r>
          </a:p>
        </p:txBody>
      </p:sp>
    </p:spTree>
    <p:extLst>
      <p:ext uri="{BB962C8B-B14F-4D97-AF65-F5344CB8AC3E}">
        <p14:creationId xmlns:p14="http://schemas.microsoft.com/office/powerpoint/2010/main" val="22368922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Sintassi</a:t>
            </a:r>
            <a:r>
              <a:rPr lang="en-US" dirty="0" smtClean="0"/>
              <a:t> JSP: Tag Libraries (2)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5578"/>
          </a:xfrm>
        </p:spPr>
        <p:txBody>
          <a:bodyPr>
            <a:norm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sintassi</a:t>
            </a:r>
            <a:r>
              <a:rPr lang="en-US" dirty="0" smtClean="0"/>
              <a:t> per </a:t>
            </a:r>
            <a:r>
              <a:rPr lang="en-US" dirty="0" err="1" smtClean="0"/>
              <a:t>i</a:t>
            </a:r>
            <a:r>
              <a:rPr lang="en-US" dirty="0" smtClean="0"/>
              <a:t> tag XML </a:t>
            </a:r>
            <a:r>
              <a:rPr lang="en-US" dirty="0" err="1" smtClean="0"/>
              <a:t>è</a:t>
            </a:r>
            <a:r>
              <a:rPr lang="en-US" dirty="0" smtClean="0"/>
              <a:t> la </a:t>
            </a:r>
            <a:r>
              <a:rPr lang="en-US" dirty="0" err="1" smtClean="0"/>
              <a:t>seguente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953735"/>
                </a:solidFill>
              </a:rPr>
              <a:t>&lt;</a:t>
            </a:r>
            <a:r>
              <a:rPr lang="en-US" sz="2800" dirty="0" err="1" smtClean="0">
                <a:solidFill>
                  <a:srgbClr val="953735"/>
                </a:solidFill>
              </a:rPr>
              <a:t>prefix:tag</a:t>
            </a:r>
            <a:r>
              <a:rPr lang="en-US" sz="2800" dirty="0" smtClean="0">
                <a:solidFill>
                  <a:srgbClr val="953735"/>
                </a:solidFill>
              </a:rPr>
              <a:t> attr1=“val1”… </a:t>
            </a:r>
            <a:r>
              <a:rPr lang="en-US" sz="2800" dirty="0" err="1" smtClean="0">
                <a:solidFill>
                  <a:srgbClr val="953735"/>
                </a:solidFill>
              </a:rPr>
              <a:t>attrN</a:t>
            </a:r>
            <a:r>
              <a:rPr lang="en-US" sz="2800" dirty="0" smtClean="0">
                <a:solidFill>
                  <a:srgbClr val="953735"/>
                </a:solidFill>
              </a:rPr>
              <a:t>=“</a:t>
            </a:r>
            <a:r>
              <a:rPr lang="en-US" sz="2800" dirty="0" err="1" smtClean="0">
                <a:solidFill>
                  <a:srgbClr val="953735"/>
                </a:solidFill>
              </a:rPr>
              <a:t>valN</a:t>
            </a:r>
            <a:r>
              <a:rPr lang="en-US" sz="2800" dirty="0" smtClean="0">
                <a:solidFill>
                  <a:srgbClr val="953735"/>
                </a:solidFill>
              </a:rPr>
              <a:t>”&gt;…&lt;/</a:t>
            </a:r>
            <a:r>
              <a:rPr lang="en-US" sz="2800" dirty="0" err="1" smtClean="0">
                <a:solidFill>
                  <a:srgbClr val="953735"/>
                </a:solidFill>
              </a:rPr>
              <a:t>prefix:tag</a:t>
            </a:r>
            <a:r>
              <a:rPr lang="en-US" sz="2800" dirty="0">
                <a:solidFill>
                  <a:srgbClr val="953735"/>
                </a:solidFill>
              </a:rPr>
              <a:t>&gt;</a:t>
            </a:r>
            <a:endParaRPr lang="en-US" sz="2800" dirty="0" smtClean="0">
              <a:solidFill>
                <a:srgbClr val="953735"/>
              </a:solidFill>
            </a:endParaRPr>
          </a:p>
          <a:p>
            <a:r>
              <a:rPr lang="en-US" dirty="0" smtClean="0"/>
              <a:t>Si </a:t>
            </a:r>
            <a:r>
              <a:rPr lang="en-US" dirty="0" err="1" smtClean="0"/>
              <a:t>possono</a:t>
            </a:r>
            <a:r>
              <a:rPr lang="en-US" dirty="0" smtClean="0"/>
              <a:t> </a:t>
            </a:r>
            <a:r>
              <a:rPr lang="en-US" dirty="0" err="1" smtClean="0"/>
              <a:t>usare</a:t>
            </a:r>
            <a:r>
              <a:rPr lang="en-US" dirty="0" smtClean="0"/>
              <a:t> tag “standard” </a:t>
            </a:r>
            <a:r>
              <a:rPr lang="en-US" dirty="0" err="1" smtClean="0"/>
              <a:t>definiti</a:t>
            </a:r>
            <a:r>
              <a:rPr lang="en-US" dirty="0" smtClean="0"/>
              <a:t> da JSTL </a:t>
            </a:r>
            <a:r>
              <a:rPr lang="en-US" dirty="0" err="1" smtClean="0"/>
              <a:t>oppure</a:t>
            </a:r>
            <a:r>
              <a:rPr lang="en-US" dirty="0" smtClean="0"/>
              <a:t> </a:t>
            </a:r>
            <a:r>
              <a:rPr lang="en-US" dirty="0" err="1" smtClean="0"/>
              <a:t>definirsene</a:t>
            </a:r>
            <a:r>
              <a:rPr lang="en-US" dirty="0" smtClean="0"/>
              <a:t> di </a:t>
            </a:r>
            <a:r>
              <a:rPr lang="en-US" dirty="0" err="1" smtClean="0"/>
              <a:t>propri</a:t>
            </a:r>
            <a:endParaRPr lang="en-US" dirty="0" smtClean="0"/>
          </a:p>
          <a:p>
            <a:r>
              <a:rPr lang="en-US" dirty="0" smtClean="0"/>
              <a:t>I tag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distribuiti</a:t>
            </a:r>
            <a:r>
              <a:rPr lang="en-US" dirty="0" smtClean="0"/>
              <a:t> in </a:t>
            </a:r>
            <a:r>
              <a:rPr lang="en-US" dirty="0" err="1" smtClean="0"/>
              <a:t>cosiddette</a:t>
            </a:r>
            <a:r>
              <a:rPr lang="en-US" dirty="0" smtClean="0"/>
              <a:t> tag libraries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contengono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oggetti</a:t>
            </a:r>
            <a:r>
              <a:rPr lang="en-US" dirty="0" smtClean="0"/>
              <a:t> </a:t>
            </a:r>
            <a:r>
              <a:rPr lang="en-US" dirty="0" err="1" smtClean="0"/>
              <a:t>necessari</a:t>
            </a:r>
            <a:r>
              <a:rPr lang="en-US" dirty="0" smtClean="0"/>
              <a:t> ad </a:t>
            </a:r>
            <a:r>
              <a:rPr lang="en-US" dirty="0" err="1" smtClean="0"/>
              <a:t>implementare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tag in </a:t>
            </a:r>
            <a:r>
              <a:rPr lang="en-US" dirty="0" err="1" smtClean="0"/>
              <a:t>esse</a:t>
            </a:r>
            <a:r>
              <a:rPr lang="en-US" dirty="0" smtClean="0"/>
              <a:t> definite</a:t>
            </a:r>
          </a:p>
        </p:txBody>
      </p:sp>
    </p:spTree>
    <p:extLst>
      <p:ext uri="{BB962C8B-B14F-4D97-AF65-F5344CB8AC3E}">
        <p14:creationId xmlns:p14="http://schemas.microsoft.com/office/powerpoint/2010/main" val="31134749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Sintassi</a:t>
            </a:r>
            <a:r>
              <a:rPr lang="en-US" dirty="0" smtClean="0"/>
              <a:t> JSP: Tag Libraries (3)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75578"/>
          </a:xfrm>
        </p:spPr>
        <p:txBody>
          <a:bodyPr>
            <a:normAutofit/>
          </a:bodyPr>
          <a:lstStyle/>
          <a:p>
            <a:r>
              <a:rPr lang="en-US" dirty="0" smtClean="0"/>
              <a:t>Prima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tag </a:t>
            </a:r>
            <a:r>
              <a:rPr lang="en-US" dirty="0" err="1" smtClean="0"/>
              <a:t>possano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usati</a:t>
            </a:r>
            <a:r>
              <a:rPr lang="en-US" dirty="0" smtClean="0"/>
              <a:t> </a:t>
            </a:r>
            <a:r>
              <a:rPr lang="en-US" dirty="0" err="1" smtClean="0"/>
              <a:t>devono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dichiarati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/</a:t>
            </a:r>
            <a:r>
              <a:rPr lang="en-US" dirty="0" err="1" smtClean="0"/>
              <a:t>i</a:t>
            </a:r>
            <a:r>
              <a:rPr lang="en-US" dirty="0" smtClean="0"/>
              <a:t> file JSP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sintassi</a:t>
            </a:r>
            <a:r>
              <a:rPr lang="en-US" dirty="0" smtClean="0"/>
              <a:t> per la </a:t>
            </a:r>
            <a:r>
              <a:rPr lang="en-US" dirty="0" err="1" smtClean="0"/>
              <a:t>dichiarazione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la </a:t>
            </a:r>
            <a:r>
              <a:rPr lang="en-US" dirty="0" err="1" smtClean="0"/>
              <a:t>seguente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953735"/>
                </a:solidFill>
              </a:rPr>
              <a:t>&lt;%@ </a:t>
            </a:r>
            <a:r>
              <a:rPr lang="en-US" sz="2400" dirty="0" err="1" smtClean="0">
                <a:solidFill>
                  <a:srgbClr val="953735"/>
                </a:solidFill>
              </a:rPr>
              <a:t>taglib</a:t>
            </a:r>
            <a:r>
              <a:rPr lang="en-US" sz="2400" dirty="0" smtClean="0">
                <a:solidFill>
                  <a:srgbClr val="953735"/>
                </a:solidFill>
              </a:rPr>
              <a:t> prefix=“pre” [ </a:t>
            </a:r>
            <a:r>
              <a:rPr lang="en-US" sz="2400" dirty="0" err="1" smtClean="0">
                <a:solidFill>
                  <a:srgbClr val="953735"/>
                </a:solidFill>
              </a:rPr>
              <a:t>tagdir</a:t>
            </a:r>
            <a:r>
              <a:rPr lang="en-US" sz="2400" dirty="0" smtClean="0">
                <a:solidFill>
                  <a:srgbClr val="953735"/>
                </a:solidFill>
              </a:rPr>
              <a:t>=“/WEB-INF/tags/</a:t>
            </a:r>
            <a:r>
              <a:rPr lang="en-US" sz="2400" dirty="0" err="1" smtClean="0">
                <a:solidFill>
                  <a:srgbClr val="953735"/>
                </a:solidFill>
              </a:rPr>
              <a:t>dir</a:t>
            </a:r>
            <a:r>
              <a:rPr lang="en-US" sz="2400" dirty="0" smtClean="0">
                <a:solidFill>
                  <a:srgbClr val="953735"/>
                </a:solidFill>
              </a:rPr>
              <a:t>” | </a:t>
            </a:r>
            <a:r>
              <a:rPr lang="en-US" sz="2400" dirty="0" err="1" smtClean="0">
                <a:solidFill>
                  <a:srgbClr val="953735"/>
                </a:solidFill>
              </a:rPr>
              <a:t>uri</a:t>
            </a:r>
            <a:r>
              <a:rPr lang="en-US" sz="2400" dirty="0" smtClean="0">
                <a:solidFill>
                  <a:srgbClr val="953735"/>
                </a:solidFill>
              </a:rPr>
              <a:t>=“URI” ] %&gt;</a:t>
            </a:r>
          </a:p>
          <a:p>
            <a:r>
              <a:rPr lang="en-US" dirty="0" smtClean="0"/>
              <a:t>Il </a:t>
            </a:r>
            <a:r>
              <a:rPr lang="en-US" dirty="0" err="1" smtClean="0"/>
              <a:t>prefisso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953735"/>
                </a:solidFill>
              </a:rPr>
              <a:t>prefix</a:t>
            </a:r>
            <a:r>
              <a:rPr lang="en-US" dirty="0" smtClean="0"/>
              <a:t>)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univoco</a:t>
            </a:r>
            <a:r>
              <a:rPr lang="en-US" dirty="0" smtClean="0"/>
              <a:t> per </a:t>
            </a:r>
            <a:r>
              <a:rPr lang="en-US" dirty="0" err="1" smtClean="0"/>
              <a:t>ogni</a:t>
            </a:r>
            <a:r>
              <a:rPr lang="en-US" dirty="0" smtClean="0"/>
              <a:t> tag </a:t>
            </a:r>
            <a:r>
              <a:rPr lang="en-US" dirty="0" err="1" smtClean="0"/>
              <a:t>definito</a:t>
            </a:r>
            <a:r>
              <a:rPr lang="en-US" dirty="0" smtClean="0"/>
              <a:t> </a:t>
            </a:r>
            <a:r>
              <a:rPr lang="en-US" dirty="0" err="1" smtClean="0"/>
              <a:t>nella</a:t>
            </a:r>
            <a:r>
              <a:rPr lang="en-US" dirty="0" smtClean="0"/>
              <a:t> tag library di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pagina</a:t>
            </a:r>
            <a:endParaRPr lang="en-US" dirty="0" smtClean="0"/>
          </a:p>
          <a:p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attributi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953735"/>
                </a:solidFill>
              </a:rPr>
              <a:t>tagdir</a:t>
            </a:r>
            <a:r>
              <a:rPr lang="en-US" dirty="0" smtClean="0">
                <a:solidFill>
                  <a:srgbClr val="953735"/>
                </a:solidFill>
              </a:rPr>
              <a:t> </a:t>
            </a:r>
            <a:r>
              <a:rPr lang="en-US" dirty="0" smtClean="0"/>
              <a:t>o </a:t>
            </a:r>
            <a:r>
              <a:rPr lang="en-US" dirty="0" err="1" smtClean="0">
                <a:solidFill>
                  <a:srgbClr val="953735"/>
                </a:solidFill>
              </a:rPr>
              <a:t>uri</a:t>
            </a:r>
            <a:r>
              <a:rPr lang="en-US" dirty="0" smtClean="0">
                <a:solidFill>
                  <a:srgbClr val="953735"/>
                </a:solidFill>
              </a:rPr>
              <a:t> </a:t>
            </a:r>
            <a:r>
              <a:rPr lang="en-US" dirty="0" err="1" smtClean="0"/>
              <a:t>devono</a:t>
            </a:r>
            <a:r>
              <a:rPr lang="en-US" dirty="0" smtClean="0"/>
              <a:t> </a:t>
            </a:r>
            <a:r>
              <a:rPr lang="en-US" dirty="0" err="1" smtClean="0"/>
              <a:t>riferirsi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/>
              <a:t> </a:t>
            </a:r>
            <a:r>
              <a:rPr lang="en-US" dirty="0" smtClean="0"/>
              <a:t>tag library descriptors (TLD)</a:t>
            </a:r>
          </a:p>
        </p:txBody>
      </p:sp>
    </p:spTree>
    <p:extLst>
      <p:ext uri="{BB962C8B-B14F-4D97-AF65-F5344CB8AC3E}">
        <p14:creationId xmlns:p14="http://schemas.microsoft.com/office/powerpoint/2010/main" val="14542760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Sintassi</a:t>
            </a:r>
            <a:r>
              <a:rPr lang="en-US" dirty="0" smtClean="0"/>
              <a:t> JSP: Tag Library Descriptors (TLD)</a:t>
            </a:r>
            <a:endParaRPr lang="en-US" b="1" dirty="0"/>
          </a:p>
        </p:txBody>
      </p:sp>
      <p:pic>
        <p:nvPicPr>
          <p:cNvPr id="4" name="Picture 3" descr="Screen Shot 2014-01-13 at 19.56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1" y="2387874"/>
            <a:ext cx="8639999" cy="208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188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JSP</a:t>
            </a:r>
            <a:r>
              <a:rPr lang="en-US" dirty="0"/>
              <a:t> </a:t>
            </a:r>
            <a:r>
              <a:rPr lang="en-US" dirty="0" smtClean="0"/>
              <a:t>Standard Tag Library (JSTL)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5578"/>
          </a:xfrm>
        </p:spPr>
        <p:txBody>
          <a:bodyPr>
            <a:normAutofit/>
          </a:bodyPr>
          <a:lstStyle/>
          <a:p>
            <a:r>
              <a:rPr lang="en-US" dirty="0" smtClean="0"/>
              <a:t>Include </a:t>
            </a:r>
            <a:r>
              <a:rPr lang="en-US" dirty="0" err="1" smtClean="0"/>
              <a:t>funzionalità</a:t>
            </a:r>
            <a:r>
              <a:rPr lang="en-US" dirty="0" smtClean="0"/>
              <a:t> </a:t>
            </a:r>
            <a:r>
              <a:rPr lang="en-US" dirty="0" err="1" smtClean="0"/>
              <a:t>comuni</a:t>
            </a:r>
            <a:r>
              <a:rPr lang="en-US" dirty="0" smtClean="0"/>
              <a:t> a </a:t>
            </a:r>
            <a:r>
              <a:rPr lang="en-US" dirty="0" err="1" smtClean="0"/>
              <a:t>molte</a:t>
            </a:r>
            <a:r>
              <a:rPr lang="en-US" dirty="0" smtClean="0"/>
              <a:t> JSP</a:t>
            </a:r>
          </a:p>
          <a:p>
            <a:r>
              <a:rPr lang="en-US" dirty="0" err="1" smtClean="0"/>
              <a:t>Fornisce</a:t>
            </a:r>
            <a:r>
              <a:rPr lang="en-US" dirty="0" smtClean="0"/>
              <a:t> tags:</a:t>
            </a:r>
          </a:p>
          <a:p>
            <a:pPr lvl="1"/>
            <a:r>
              <a:rPr lang="en-US" dirty="0" smtClean="0"/>
              <a:t>per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controllo</a:t>
            </a:r>
            <a:r>
              <a:rPr lang="en-US" dirty="0" smtClean="0"/>
              <a:t> del </a:t>
            </a:r>
            <a:r>
              <a:rPr lang="en-US" dirty="0" err="1" smtClean="0"/>
              <a:t>flusso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pagine</a:t>
            </a:r>
            <a:endParaRPr lang="en-US" dirty="0" smtClean="0"/>
          </a:p>
          <a:p>
            <a:pPr lvl="2"/>
            <a:r>
              <a:rPr lang="en-US" dirty="0"/>
              <a:t>i</a:t>
            </a:r>
            <a:r>
              <a:rPr lang="en-US" dirty="0" smtClean="0"/>
              <a:t>f, choose, </a:t>
            </a:r>
            <a:r>
              <a:rPr lang="en-US" dirty="0" err="1" smtClean="0"/>
              <a:t>forEach</a:t>
            </a:r>
            <a:r>
              <a:rPr lang="en-US" dirty="0" smtClean="0"/>
              <a:t>, redirect, etc.</a:t>
            </a:r>
          </a:p>
          <a:p>
            <a:pPr lvl="1"/>
            <a:r>
              <a:rPr lang="en-US" dirty="0" smtClean="0"/>
              <a:t>per la </a:t>
            </a:r>
            <a:r>
              <a:rPr lang="en-US" dirty="0" err="1" smtClean="0"/>
              <a:t>formattazione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supporta</a:t>
            </a:r>
            <a:r>
              <a:rPr lang="en-US" dirty="0" smtClean="0"/>
              <a:t> I18N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er la </a:t>
            </a:r>
            <a:r>
              <a:rPr lang="en-US" dirty="0" err="1" smtClean="0"/>
              <a:t>manipolazione</a:t>
            </a:r>
            <a:r>
              <a:rPr lang="en-US" dirty="0" smtClean="0"/>
              <a:t> di </a:t>
            </a:r>
            <a:r>
              <a:rPr lang="en-US" dirty="0" err="1" smtClean="0"/>
              <a:t>documenti</a:t>
            </a:r>
            <a:r>
              <a:rPr lang="en-US" dirty="0" smtClean="0"/>
              <a:t> XML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er </a:t>
            </a:r>
            <a:r>
              <a:rPr lang="en-US" dirty="0" err="1" smtClean="0"/>
              <a:t>l’accesso</a:t>
            </a:r>
            <a:r>
              <a:rPr lang="en-US" dirty="0" smtClean="0"/>
              <a:t> a RDBMS</a:t>
            </a:r>
          </a:p>
        </p:txBody>
      </p:sp>
    </p:spTree>
    <p:extLst>
      <p:ext uri="{BB962C8B-B14F-4D97-AF65-F5344CB8AC3E}">
        <p14:creationId xmlns:p14="http://schemas.microsoft.com/office/powerpoint/2010/main" val="12427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Deployment: Memorandum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3999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Il server (ad </a:t>
            </a:r>
            <a:r>
              <a:rPr lang="en-US" dirty="0" err="1" smtClean="0"/>
              <a:t>es</a:t>
            </a:r>
            <a:r>
              <a:rPr lang="en-US" dirty="0" smtClean="0"/>
              <a:t>. </a:t>
            </a:r>
            <a:r>
              <a:rPr lang="en-US" dirty="0" err="1" smtClean="0"/>
              <a:t>JBoss</a:t>
            </a:r>
            <a:r>
              <a:rPr lang="en-US" dirty="0" smtClean="0"/>
              <a:t>)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avviato</a:t>
            </a:r>
            <a:r>
              <a:rPr lang="en-US" dirty="0" smtClean="0"/>
              <a:t> </a:t>
            </a:r>
            <a:r>
              <a:rPr lang="en-US" dirty="0" err="1" smtClean="0"/>
              <a:t>all’interno</a:t>
            </a:r>
            <a:r>
              <a:rPr lang="en-US" dirty="0" smtClean="0"/>
              <a:t> di </a:t>
            </a:r>
            <a:r>
              <a:rPr lang="en-US" b="1" dirty="0" smtClean="0"/>
              <a:t>Eclipse</a:t>
            </a:r>
          </a:p>
          <a:p>
            <a:pPr lvl="1"/>
            <a:r>
              <a:rPr lang="en-US" dirty="0" err="1" smtClean="0">
                <a:sym typeface="Wingdings"/>
              </a:rPr>
              <a:t>Eseguire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il</a:t>
            </a:r>
            <a:r>
              <a:rPr lang="en-US" dirty="0" smtClean="0">
                <a:sym typeface="Wingdings"/>
              </a:rPr>
              <a:t> deployment </a:t>
            </a:r>
            <a:r>
              <a:rPr lang="en-US" dirty="0" err="1" smtClean="0">
                <a:sym typeface="Wingdings"/>
              </a:rPr>
              <a:t>aggiungendo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l’applicazione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all’ambiente</a:t>
            </a:r>
            <a:r>
              <a:rPr lang="en-US" dirty="0" smtClean="0">
                <a:sym typeface="Wingdings"/>
              </a:rPr>
              <a:t> server di runtime </a:t>
            </a:r>
            <a:r>
              <a:rPr lang="en-US" dirty="0" err="1" smtClean="0">
                <a:sym typeface="Wingdings"/>
              </a:rPr>
              <a:t>nel</a:t>
            </a:r>
            <a:r>
              <a:rPr lang="en-US" dirty="0" smtClean="0">
                <a:sym typeface="Wingdings"/>
              </a:rPr>
              <a:t> tab “Servers”</a:t>
            </a:r>
          </a:p>
          <a:p>
            <a:pPr lvl="1"/>
            <a:r>
              <a:rPr lang="en-US" dirty="0" err="1" smtClean="0">
                <a:sym typeface="Wingdings"/>
              </a:rPr>
              <a:t>Questo</a:t>
            </a:r>
            <a:r>
              <a:rPr lang="en-US" dirty="0" smtClean="0">
                <a:sym typeface="Wingdings"/>
              </a:rPr>
              <a:t> </a:t>
            </a:r>
            <a:r>
              <a:rPr lang="en-US" b="1" u="sng" dirty="0" smtClean="0">
                <a:sym typeface="Wingdings"/>
              </a:rPr>
              <a:t>non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causa</a:t>
            </a:r>
            <a:r>
              <a:rPr lang="en-US" dirty="0" smtClean="0">
                <a:sym typeface="Wingdings"/>
              </a:rPr>
              <a:t> la </a:t>
            </a:r>
            <a:r>
              <a:rPr lang="en-US" dirty="0" err="1" smtClean="0">
                <a:sym typeface="Wingdings"/>
              </a:rPr>
              <a:t>copia</a:t>
            </a:r>
            <a:r>
              <a:rPr lang="en-US" dirty="0" smtClean="0">
                <a:sym typeface="Wingdings"/>
              </a:rPr>
              <a:t> del file .war </a:t>
            </a:r>
            <a:r>
              <a:rPr lang="en-US" dirty="0" err="1" smtClean="0">
                <a:sym typeface="Wingdings"/>
              </a:rPr>
              <a:t>all’interno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della</a:t>
            </a:r>
            <a:r>
              <a:rPr lang="en-US" dirty="0" smtClean="0">
                <a:sym typeface="Wingdings"/>
              </a:rPr>
              <a:t> directory di deploy del server (ad </a:t>
            </a:r>
            <a:r>
              <a:rPr lang="en-US" dirty="0" err="1" smtClean="0">
                <a:sym typeface="Wingdings"/>
              </a:rPr>
              <a:t>es</a:t>
            </a:r>
            <a:r>
              <a:rPr lang="en-US" dirty="0" smtClean="0">
                <a:sym typeface="Wingdings"/>
              </a:rPr>
              <a:t>. </a:t>
            </a:r>
            <a:r>
              <a:rPr lang="en-US" b="1" dirty="0">
                <a:sym typeface="Wingdings"/>
              </a:rPr>
              <a:t>$JBOSS_HOME/server/default/deploy</a:t>
            </a:r>
            <a:r>
              <a:rPr lang="en-US" b="1" dirty="0" smtClean="0">
                <a:sym typeface="Wingdings"/>
              </a:rPr>
              <a:t>/</a:t>
            </a:r>
            <a:r>
              <a:rPr lang="en-US" dirty="0" smtClean="0">
                <a:sym typeface="Wingdings"/>
              </a:rPr>
              <a:t>)</a:t>
            </a:r>
          </a:p>
          <a:p>
            <a:pPr lvl="1"/>
            <a:r>
              <a:rPr lang="en-US" dirty="0" err="1">
                <a:sym typeface="Wingdings"/>
              </a:rPr>
              <a:t>Ogni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modifica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comporta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il</a:t>
            </a:r>
            <a:r>
              <a:rPr lang="en-US" dirty="0">
                <a:sym typeface="Wingdings"/>
              </a:rPr>
              <a:t> re-deploy </a:t>
            </a:r>
            <a:r>
              <a:rPr lang="en-US" dirty="0" err="1" smtClean="0">
                <a:sym typeface="Wingdings"/>
              </a:rPr>
              <a:t>automatico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Di default Eclipse </a:t>
            </a:r>
            <a:r>
              <a:rPr lang="en-US" dirty="0" err="1" smtClean="0">
                <a:sym typeface="Wingdings"/>
              </a:rPr>
              <a:t>salva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i</a:t>
            </a:r>
            <a:r>
              <a:rPr lang="en-US" dirty="0" smtClean="0">
                <a:sym typeface="Wingdings"/>
              </a:rPr>
              <a:t> file </a:t>
            </a:r>
            <a:r>
              <a:rPr lang="en-US" b="1" dirty="0" smtClean="0">
                <a:sym typeface="Wingdings"/>
              </a:rPr>
              <a:t>.war </a:t>
            </a:r>
            <a:r>
              <a:rPr lang="en-US" dirty="0" smtClean="0">
                <a:sym typeface="Wingdings"/>
              </a:rPr>
              <a:t>in </a:t>
            </a:r>
            <a:r>
              <a:rPr lang="en-US" dirty="0" err="1" smtClean="0">
                <a:sym typeface="Wingdings"/>
              </a:rPr>
              <a:t>una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propria</a:t>
            </a:r>
            <a:r>
              <a:rPr lang="en-US" dirty="0" smtClean="0">
                <a:sym typeface="Wingdings"/>
              </a:rPr>
              <a:t> directory </a:t>
            </a:r>
            <a:r>
              <a:rPr lang="en-US" dirty="0" err="1" smtClean="0">
                <a:sym typeface="Wingdings"/>
              </a:rPr>
              <a:t>interna</a:t>
            </a:r>
            <a:r>
              <a:rPr lang="en-US" dirty="0" smtClean="0">
                <a:sym typeface="Wingdings"/>
              </a:rPr>
              <a:t> al workspace</a:t>
            </a:r>
          </a:p>
          <a:p>
            <a:pPr marL="457200" lvl="1" indent="0" algn="ctr">
              <a:buNone/>
            </a:pPr>
            <a:r>
              <a:rPr lang="en-US" dirty="0" smtClean="0">
                <a:sym typeface="Wingdings"/>
              </a:rPr>
              <a:t> </a:t>
            </a:r>
            <a:r>
              <a:rPr lang="en-US" sz="2600" b="1" dirty="0" smtClean="0">
                <a:solidFill>
                  <a:srgbClr val="1F497D"/>
                </a:solidFill>
                <a:sym typeface="Wingdings"/>
              </a:rPr>
              <a:t>${</a:t>
            </a:r>
            <a:r>
              <a:rPr lang="en-US" sz="2600" b="1" dirty="0" err="1" smtClean="0">
                <a:solidFill>
                  <a:srgbClr val="1F497D"/>
                </a:solidFill>
                <a:sym typeface="Wingdings"/>
              </a:rPr>
              <a:t>workspace_dir</a:t>
            </a:r>
            <a:r>
              <a:rPr lang="en-US" sz="2600" b="1" dirty="0" smtClean="0">
                <a:solidFill>
                  <a:srgbClr val="1F497D"/>
                </a:solidFill>
                <a:sym typeface="Wingdings"/>
              </a:rPr>
              <a:t>}/.metadata/plugins/</a:t>
            </a:r>
            <a:r>
              <a:rPr lang="en-US" sz="2600" b="1" dirty="0" err="1" smtClean="0">
                <a:solidFill>
                  <a:srgbClr val="1F497D"/>
                </a:solidFill>
              </a:rPr>
              <a:t>org.jboss.ide.eclipse.as.core</a:t>
            </a:r>
            <a:r>
              <a:rPr lang="en-US" sz="2600" b="1" dirty="0" smtClean="0">
                <a:solidFill>
                  <a:srgbClr val="1F497D"/>
                </a:solidFill>
              </a:rPr>
              <a:t>/JBoss_5.1_Runtime_Server1387444525540/deploy</a:t>
            </a:r>
            <a:endParaRPr lang="en-US" sz="2600" b="1" dirty="0" smtClean="0">
              <a:solidFill>
                <a:srgbClr val="1F497D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765104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JSTL: </a:t>
            </a:r>
            <a:r>
              <a:rPr lang="en-US" dirty="0" err="1" smtClean="0"/>
              <a:t>Esempio</a:t>
            </a:r>
            <a:endParaRPr lang="en-US" b="1" dirty="0"/>
          </a:p>
        </p:txBody>
      </p:sp>
      <p:pic>
        <p:nvPicPr>
          <p:cNvPr id="5" name="Picture 4" descr="Screen Shot 2014-01-13 at 20.00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1" y="1304740"/>
            <a:ext cx="7199998" cy="535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552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Supporto</a:t>
            </a:r>
            <a:r>
              <a:rPr lang="en-US" dirty="0" smtClean="0"/>
              <a:t> JSTL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557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NOTA: </a:t>
            </a:r>
            <a:r>
              <a:rPr lang="en-US" dirty="0" err="1" smtClean="0"/>
              <a:t>JBoss</a:t>
            </a:r>
            <a:r>
              <a:rPr lang="en-US" dirty="0" smtClean="0"/>
              <a:t> </a:t>
            </a:r>
            <a:r>
              <a:rPr lang="en-US" dirty="0" err="1" smtClean="0"/>
              <a:t>fornisce</a:t>
            </a:r>
            <a:r>
              <a:rPr lang="en-US" dirty="0" smtClean="0"/>
              <a:t> “</a:t>
            </a:r>
            <a:r>
              <a:rPr lang="en-US" dirty="0" err="1" smtClean="0"/>
              <a:t>nativamente</a:t>
            </a:r>
            <a:r>
              <a:rPr lang="en-US" dirty="0" smtClean="0"/>
              <a:t>”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supporto</a:t>
            </a:r>
            <a:r>
              <a:rPr lang="en-US" dirty="0" smtClean="0"/>
              <a:t> JSTL</a:t>
            </a:r>
          </a:p>
          <a:p>
            <a:r>
              <a:rPr lang="en-US" dirty="0" err="1" smtClean="0"/>
              <a:t>Altri</a:t>
            </a:r>
            <a:r>
              <a:rPr lang="en-US" dirty="0" smtClean="0"/>
              <a:t> </a:t>
            </a:r>
            <a:r>
              <a:rPr lang="en-US" dirty="0" err="1" smtClean="0"/>
              <a:t>ambienti</a:t>
            </a:r>
            <a:r>
              <a:rPr lang="en-US" dirty="0" smtClean="0"/>
              <a:t> (ad </a:t>
            </a:r>
            <a:r>
              <a:rPr lang="en-US" dirty="0" err="1" smtClean="0"/>
              <a:t>es</a:t>
            </a:r>
            <a:r>
              <a:rPr lang="en-US" dirty="0" smtClean="0"/>
              <a:t>. Tomcat) non </a:t>
            </a:r>
            <a:r>
              <a:rPr lang="en-US" dirty="0" err="1" smtClean="0"/>
              <a:t>contengono</a:t>
            </a:r>
            <a:r>
              <a:rPr lang="en-US" dirty="0" smtClean="0"/>
              <a:t> le </a:t>
            </a:r>
            <a:r>
              <a:rPr lang="en-US" dirty="0" err="1" smtClean="0"/>
              <a:t>librerie</a:t>
            </a:r>
            <a:r>
              <a:rPr lang="en-US" dirty="0" smtClean="0"/>
              <a:t> JSTL, in </a:t>
            </a:r>
            <a:r>
              <a:rPr lang="en-US" dirty="0" err="1" smtClean="0"/>
              <a:t>questo</a:t>
            </a:r>
            <a:r>
              <a:rPr lang="en-US" dirty="0" smtClean="0"/>
              <a:t> </a:t>
            </a:r>
            <a:r>
              <a:rPr lang="en-US" dirty="0" err="1" smtClean="0"/>
              <a:t>caso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necessario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Scaricare</a:t>
            </a:r>
            <a:r>
              <a:rPr lang="en-US" dirty="0" smtClean="0"/>
              <a:t> </a:t>
            </a:r>
            <a:r>
              <a:rPr lang="en-US" dirty="0" err="1" smtClean="0"/>
              <a:t>l’implementazione</a:t>
            </a:r>
            <a:r>
              <a:rPr lang="en-US" dirty="0" smtClean="0"/>
              <a:t> JSTL, ad </a:t>
            </a:r>
            <a:r>
              <a:rPr lang="en-US" dirty="0" err="1" smtClean="0"/>
              <a:t>esempio:</a:t>
            </a:r>
            <a:r>
              <a:rPr lang="en-US" dirty="0" err="1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://download.java.net/maven/1/jstl/jars/jstl-1.2.</a:t>
            </a:r>
            <a:r>
              <a:rPr lang="en-US" dirty="0" smtClean="0">
                <a:hlinkClick r:id="rId2"/>
              </a:rPr>
              <a:t>jar</a:t>
            </a:r>
            <a:endParaRPr lang="en-US" dirty="0"/>
          </a:p>
          <a:p>
            <a:pPr lvl="1"/>
            <a:r>
              <a:rPr lang="en-US" dirty="0" err="1" smtClean="0"/>
              <a:t>Copiare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file </a:t>
            </a:r>
            <a:r>
              <a:rPr lang="en-US" dirty="0" err="1" smtClean="0"/>
              <a:t>jstl.jar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la directory WEB-INF/lib/ del </a:t>
            </a:r>
            <a:r>
              <a:rPr lang="en-US" dirty="0" err="1" smtClean="0"/>
              <a:t>progetto</a:t>
            </a:r>
            <a:endParaRPr lang="en-US" dirty="0"/>
          </a:p>
          <a:p>
            <a:pPr lvl="1"/>
            <a:r>
              <a:rPr lang="en-US" dirty="0" err="1" smtClean="0"/>
              <a:t>Dichiarare</a:t>
            </a:r>
            <a:r>
              <a:rPr lang="en-US" dirty="0" smtClean="0"/>
              <a:t> le tag libraries </a:t>
            </a:r>
            <a:r>
              <a:rPr lang="en-US" dirty="0" err="1" smtClean="0"/>
              <a:t>usate</a:t>
            </a:r>
            <a:r>
              <a:rPr lang="en-US" dirty="0" smtClean="0"/>
              <a:t> </a:t>
            </a:r>
            <a:r>
              <a:rPr lang="en-US" dirty="0" err="1" smtClean="0"/>
              <a:t>nelle</a:t>
            </a:r>
            <a:r>
              <a:rPr lang="en-US" dirty="0" smtClean="0"/>
              <a:t> </a:t>
            </a:r>
            <a:r>
              <a:rPr lang="en-US" dirty="0" err="1" smtClean="0"/>
              <a:t>corrispondenti</a:t>
            </a:r>
            <a:r>
              <a:rPr lang="en-US" dirty="0" smtClean="0"/>
              <a:t> </a:t>
            </a:r>
            <a:r>
              <a:rPr lang="en-US" dirty="0" err="1" smtClean="0"/>
              <a:t>pagine</a:t>
            </a:r>
            <a:r>
              <a:rPr lang="en-US" dirty="0" smtClean="0"/>
              <a:t> JSP</a:t>
            </a:r>
          </a:p>
          <a:p>
            <a:pPr lvl="1"/>
            <a:r>
              <a:rPr lang="en-US" dirty="0" smtClean="0"/>
              <a:t>Re-packaging + Re-deployment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13206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JSP Expression Language (EL)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5578"/>
          </a:xfrm>
        </p:spPr>
        <p:txBody>
          <a:bodyPr>
            <a:normAutofit/>
          </a:bodyPr>
          <a:lstStyle/>
          <a:p>
            <a:r>
              <a:rPr lang="en-US" dirty="0" err="1"/>
              <a:t>L</a:t>
            </a:r>
            <a:r>
              <a:rPr lang="en-US" dirty="0" err="1" smtClean="0"/>
              <a:t>inguaggio</a:t>
            </a:r>
            <a:r>
              <a:rPr lang="en-US" dirty="0" smtClean="0"/>
              <a:t> per </a:t>
            </a:r>
            <a:r>
              <a:rPr lang="en-US" dirty="0" err="1" smtClean="0"/>
              <a:t>l’accesso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/>
              <a:t>memorizzati</a:t>
            </a:r>
            <a:r>
              <a:rPr lang="en-US" dirty="0" smtClean="0"/>
              <a:t> in JavaBeans o Map </a:t>
            </a:r>
            <a:r>
              <a:rPr lang="en-US" dirty="0" err="1" smtClean="0"/>
              <a:t>usato</a:t>
            </a:r>
            <a:r>
              <a:rPr lang="en-US" dirty="0" smtClean="0"/>
              <a:t> al </a:t>
            </a:r>
            <a:r>
              <a:rPr lang="en-US" dirty="0" err="1" smtClean="0"/>
              <a:t>posto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espressioni</a:t>
            </a:r>
            <a:r>
              <a:rPr lang="en-US" dirty="0" smtClean="0"/>
              <a:t> </a:t>
            </a:r>
            <a:r>
              <a:rPr lang="en-US" dirty="0" err="1" smtClean="0"/>
              <a:t>viste</a:t>
            </a:r>
            <a:r>
              <a:rPr lang="en-US" dirty="0" smtClean="0"/>
              <a:t> in </a:t>
            </a:r>
            <a:r>
              <a:rPr lang="en-US" dirty="0" err="1" smtClean="0"/>
              <a:t>precedenza</a:t>
            </a:r>
            <a:endParaRPr lang="en-US" dirty="0" smtClean="0"/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953735"/>
                </a:solidFill>
              </a:rPr>
              <a:t>${</a:t>
            </a:r>
            <a:r>
              <a:rPr lang="en-US" sz="2800" dirty="0" err="1" smtClean="0">
                <a:solidFill>
                  <a:srgbClr val="953735"/>
                </a:solidFill>
              </a:rPr>
              <a:t>user.name</a:t>
            </a:r>
            <a:r>
              <a:rPr lang="en-US" sz="2800" dirty="0" smtClean="0">
                <a:solidFill>
                  <a:srgbClr val="953735"/>
                </a:solidFill>
              </a:rPr>
              <a:t>} </a:t>
            </a:r>
            <a:r>
              <a:rPr lang="en-US" sz="2800" dirty="0" smtClean="0"/>
              <a:t>vs. </a:t>
            </a:r>
            <a:r>
              <a:rPr lang="en-US" sz="2800" dirty="0" smtClean="0">
                <a:solidFill>
                  <a:schemeClr val="tx2"/>
                </a:solidFill>
              </a:rPr>
              <a:t>&lt;%= </a:t>
            </a:r>
            <a:r>
              <a:rPr lang="en-US" sz="2800" dirty="0" err="1" smtClean="0">
                <a:solidFill>
                  <a:schemeClr val="tx2"/>
                </a:solidFill>
              </a:rPr>
              <a:t>user.getName</a:t>
            </a:r>
            <a:r>
              <a:rPr lang="en-US" sz="2800" dirty="0" smtClean="0">
                <a:solidFill>
                  <a:schemeClr val="tx2"/>
                </a:solidFill>
              </a:rPr>
              <a:t>() %&gt;</a:t>
            </a:r>
          </a:p>
          <a:p>
            <a:r>
              <a:rPr lang="en-US" dirty="0" err="1" smtClean="0"/>
              <a:t>Supporta</a:t>
            </a:r>
            <a:r>
              <a:rPr lang="en-US" dirty="0" smtClean="0"/>
              <a:t> </a:t>
            </a:r>
            <a:r>
              <a:rPr lang="en-US" dirty="0" err="1" smtClean="0"/>
              <a:t>aritmetica</a:t>
            </a:r>
            <a:r>
              <a:rPr lang="en-US" dirty="0" smtClean="0"/>
              <a:t> e </a:t>
            </a:r>
            <a:r>
              <a:rPr lang="en-US" dirty="0" err="1" smtClean="0"/>
              <a:t>logica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953735"/>
                </a:solidFill>
              </a:rPr>
              <a:t>${2 + 2 &gt; 3} </a:t>
            </a:r>
          </a:p>
          <a:p>
            <a:r>
              <a:rPr lang="en-US" dirty="0" err="1" smtClean="0"/>
              <a:t>Supporta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recupero</a:t>
            </a:r>
            <a:r>
              <a:rPr lang="en-US" dirty="0" smtClean="0"/>
              <a:t> di </a:t>
            </a:r>
            <a:r>
              <a:rPr lang="en-US" dirty="0" err="1" smtClean="0"/>
              <a:t>informazioni</a:t>
            </a:r>
            <a:r>
              <a:rPr lang="en-US" dirty="0" smtClean="0"/>
              <a:t> </a:t>
            </a:r>
            <a:r>
              <a:rPr lang="en-US" dirty="0" err="1" smtClean="0"/>
              <a:t>annidate</a:t>
            </a:r>
            <a:endParaRPr lang="en-US" dirty="0"/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953735"/>
                </a:solidFill>
              </a:rPr>
              <a:t>${</a:t>
            </a:r>
            <a:r>
              <a:rPr lang="en-US" sz="2800" dirty="0" err="1" smtClean="0">
                <a:solidFill>
                  <a:srgbClr val="953735"/>
                </a:solidFill>
              </a:rPr>
              <a:t>user.name.first</a:t>
            </a:r>
            <a:r>
              <a:rPr lang="en-US" sz="2800" dirty="0" smtClean="0">
                <a:solidFill>
                  <a:srgbClr val="953735"/>
                </a:solidFill>
              </a:rPr>
              <a:t>} </a:t>
            </a:r>
            <a:r>
              <a:rPr lang="en-US" sz="2800" dirty="0" smtClean="0"/>
              <a:t>vs.</a:t>
            </a:r>
            <a:r>
              <a:rPr lang="en-US" sz="2800" dirty="0" smtClean="0">
                <a:solidFill>
                  <a:srgbClr val="953735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&lt;%= </a:t>
            </a:r>
            <a:r>
              <a:rPr lang="en-US" sz="2800" dirty="0" err="1" smtClean="0">
                <a:solidFill>
                  <a:schemeClr val="tx2"/>
                </a:solidFill>
              </a:rPr>
              <a:t>user.getName</a:t>
            </a:r>
            <a:r>
              <a:rPr lang="en-US" sz="2800" dirty="0" smtClean="0">
                <a:solidFill>
                  <a:schemeClr val="tx2"/>
                </a:solidFill>
              </a:rPr>
              <a:t>().</a:t>
            </a:r>
            <a:r>
              <a:rPr lang="en-US" sz="2800" dirty="0" err="1" smtClean="0">
                <a:solidFill>
                  <a:schemeClr val="tx2"/>
                </a:solidFill>
              </a:rPr>
              <a:t>getFirst</a:t>
            </a:r>
            <a:r>
              <a:rPr lang="en-US" sz="2800" dirty="0" smtClean="0">
                <a:solidFill>
                  <a:schemeClr val="tx2"/>
                </a:solidFill>
              </a:rPr>
              <a:t>() %&gt;</a:t>
            </a:r>
          </a:p>
        </p:txBody>
      </p:sp>
    </p:spTree>
    <p:extLst>
      <p:ext uri="{BB962C8B-B14F-4D97-AF65-F5344CB8AC3E}">
        <p14:creationId xmlns:p14="http://schemas.microsoft.com/office/powerpoint/2010/main" val="25888369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JSP Expression Language: </a:t>
            </a:r>
            <a:r>
              <a:rPr lang="en-US" dirty="0" err="1" smtClean="0"/>
              <a:t>Esempio</a:t>
            </a:r>
            <a:endParaRPr lang="en-US" dirty="0"/>
          </a:p>
        </p:txBody>
      </p:sp>
      <p:pic>
        <p:nvPicPr>
          <p:cNvPr id="5" name="Picture 4" descr="Screen Shot 2014-01-13 at 21.25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01" y="1251001"/>
            <a:ext cx="6479999" cy="553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364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JSP Expression Language: </a:t>
            </a:r>
            <a:r>
              <a:rPr lang="en-US" dirty="0" err="1" smtClean="0"/>
              <a:t>Operatori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5578"/>
          </a:xfrm>
        </p:spPr>
        <p:txBody>
          <a:bodyPr>
            <a:normAutofit/>
          </a:bodyPr>
          <a:lstStyle/>
          <a:p>
            <a:r>
              <a:rPr lang="en-US" dirty="0" err="1" smtClean="0"/>
              <a:t>Aritmetici</a:t>
            </a:r>
            <a:r>
              <a:rPr lang="en-US" dirty="0" smtClean="0"/>
              <a:t>:</a:t>
            </a:r>
          </a:p>
          <a:p>
            <a:pPr marL="0" lvl="1" indent="0">
              <a:buNone/>
            </a:pPr>
            <a:r>
              <a:rPr lang="en-US" b="1" dirty="0" smtClean="0">
                <a:solidFill>
                  <a:srgbClr val="953735"/>
                </a:solidFill>
              </a:rPr>
              <a:t>	+</a:t>
            </a:r>
            <a:r>
              <a:rPr lang="en-US" b="1" dirty="0">
                <a:solidFill>
                  <a:srgbClr val="953735"/>
                </a:solidFill>
              </a:rPr>
              <a:t>, -, *, /, %, </a:t>
            </a:r>
            <a:r>
              <a:rPr lang="en-US" b="1" dirty="0" smtClean="0">
                <a:solidFill>
                  <a:srgbClr val="953735"/>
                </a:solidFill>
              </a:rPr>
              <a:t>mod</a:t>
            </a:r>
            <a:endParaRPr lang="en-US" dirty="0" smtClean="0"/>
          </a:p>
          <a:p>
            <a:r>
              <a:rPr lang="en-US" dirty="0" err="1" smtClean="0"/>
              <a:t>Logici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953735"/>
                </a:solidFill>
              </a:rPr>
              <a:t>a</a:t>
            </a:r>
            <a:r>
              <a:rPr lang="en-US" b="1" dirty="0" smtClean="0">
                <a:solidFill>
                  <a:srgbClr val="953735"/>
                </a:solidFill>
              </a:rPr>
              <a:t>nd, &amp;&amp;, or, ||, not, !, ==, </a:t>
            </a:r>
            <a:r>
              <a:rPr lang="en-US" b="1" dirty="0" err="1" smtClean="0">
                <a:solidFill>
                  <a:srgbClr val="953735"/>
                </a:solidFill>
              </a:rPr>
              <a:t>eq</a:t>
            </a:r>
            <a:r>
              <a:rPr lang="en-US" b="1" dirty="0" smtClean="0">
                <a:solidFill>
                  <a:srgbClr val="953735"/>
                </a:solidFill>
              </a:rPr>
              <a:t>, !=, ne, &lt;, </a:t>
            </a:r>
            <a:r>
              <a:rPr lang="en-US" b="1" dirty="0" err="1" smtClean="0">
                <a:solidFill>
                  <a:srgbClr val="953735"/>
                </a:solidFill>
              </a:rPr>
              <a:t>lt</a:t>
            </a:r>
            <a:r>
              <a:rPr lang="en-US" b="1" dirty="0" smtClean="0">
                <a:solidFill>
                  <a:srgbClr val="953735"/>
                </a:solidFill>
              </a:rPr>
              <a:t>, &gt;, </a:t>
            </a:r>
            <a:r>
              <a:rPr lang="en-US" b="1" dirty="0" err="1" smtClean="0">
                <a:solidFill>
                  <a:srgbClr val="953735"/>
                </a:solidFill>
              </a:rPr>
              <a:t>gt</a:t>
            </a:r>
            <a:r>
              <a:rPr lang="en-US" b="1" dirty="0" smtClean="0">
                <a:solidFill>
                  <a:srgbClr val="953735"/>
                </a:solidFill>
              </a:rPr>
              <a:t>, &lt;=, le, &gt;=, </a:t>
            </a:r>
            <a:r>
              <a:rPr lang="en-US" b="1" dirty="0" err="1" smtClean="0">
                <a:solidFill>
                  <a:srgbClr val="953735"/>
                </a:solidFill>
              </a:rPr>
              <a:t>ge</a:t>
            </a:r>
            <a:r>
              <a:rPr lang="en-US" b="1" dirty="0" smtClean="0">
                <a:solidFill>
                  <a:srgbClr val="953735"/>
                </a:solidFill>
              </a:rPr>
              <a:t>, empty</a:t>
            </a:r>
          </a:p>
          <a:p>
            <a:r>
              <a:rPr lang="en-US" dirty="0" err="1"/>
              <a:t>Condizionali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53735"/>
                </a:solidFill>
              </a:rPr>
              <a:t>	a ? b : </a:t>
            </a:r>
            <a:r>
              <a:rPr lang="en-US" b="1" dirty="0" smtClean="0">
                <a:solidFill>
                  <a:srgbClr val="953735"/>
                </a:solidFill>
              </a:rPr>
              <a:t>c</a:t>
            </a:r>
            <a:endParaRPr lang="en-US" b="1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389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JSP Expression Language: </a:t>
            </a:r>
            <a:br>
              <a:rPr lang="en-US" dirty="0" smtClean="0"/>
            </a:br>
            <a:r>
              <a:rPr lang="en-US" dirty="0" err="1" smtClean="0"/>
              <a:t>Oggetti</a:t>
            </a:r>
            <a:r>
              <a:rPr lang="en-US" dirty="0" smtClean="0"/>
              <a:t> “</a:t>
            </a:r>
            <a:r>
              <a:rPr lang="en-US" dirty="0" err="1" smtClean="0"/>
              <a:t>impliciti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5578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953735"/>
                </a:solidFill>
              </a:rPr>
              <a:t>pageContext</a:t>
            </a:r>
            <a:r>
              <a:rPr lang="en-US" b="1" dirty="0" smtClean="0">
                <a:solidFill>
                  <a:srgbClr val="953735"/>
                </a:solidFill>
              </a:rPr>
              <a:t>, </a:t>
            </a:r>
            <a:r>
              <a:rPr lang="en-US" b="1" dirty="0" err="1" smtClean="0">
                <a:solidFill>
                  <a:srgbClr val="953735"/>
                </a:solidFill>
              </a:rPr>
              <a:t>servletContext</a:t>
            </a:r>
            <a:r>
              <a:rPr lang="en-US" b="1" dirty="0" smtClean="0">
                <a:solidFill>
                  <a:srgbClr val="953735"/>
                </a:solidFill>
              </a:rPr>
              <a:t>, session, request, response</a:t>
            </a:r>
          </a:p>
          <a:p>
            <a:r>
              <a:rPr lang="en-US" b="1" dirty="0" err="1">
                <a:solidFill>
                  <a:srgbClr val="953735"/>
                </a:solidFill>
              </a:rPr>
              <a:t>p</a:t>
            </a:r>
            <a:r>
              <a:rPr lang="en-US" b="1" dirty="0" err="1" smtClean="0">
                <a:solidFill>
                  <a:srgbClr val="953735"/>
                </a:solidFill>
              </a:rPr>
              <a:t>aram</a:t>
            </a:r>
            <a:r>
              <a:rPr lang="en-US" b="1" dirty="0" smtClean="0">
                <a:solidFill>
                  <a:srgbClr val="953735"/>
                </a:solidFill>
              </a:rPr>
              <a:t>, </a:t>
            </a:r>
            <a:r>
              <a:rPr lang="en-US" b="1" dirty="0" err="1" smtClean="0">
                <a:solidFill>
                  <a:srgbClr val="953735"/>
                </a:solidFill>
              </a:rPr>
              <a:t>paramValues</a:t>
            </a:r>
            <a:r>
              <a:rPr lang="en-US" b="1" dirty="0" smtClean="0">
                <a:solidFill>
                  <a:srgbClr val="953735"/>
                </a:solidFill>
              </a:rPr>
              <a:t>, header, </a:t>
            </a:r>
            <a:r>
              <a:rPr lang="en-US" b="1" dirty="0" err="1" smtClean="0">
                <a:solidFill>
                  <a:srgbClr val="953735"/>
                </a:solidFill>
              </a:rPr>
              <a:t>headerValues</a:t>
            </a:r>
            <a:r>
              <a:rPr lang="en-US" b="1" dirty="0" smtClean="0">
                <a:solidFill>
                  <a:srgbClr val="953735"/>
                </a:solidFill>
              </a:rPr>
              <a:t>, cookie, </a:t>
            </a:r>
            <a:r>
              <a:rPr lang="en-US" b="1" dirty="0" err="1" smtClean="0">
                <a:solidFill>
                  <a:srgbClr val="953735"/>
                </a:solidFill>
              </a:rPr>
              <a:t>initParam</a:t>
            </a:r>
            <a:r>
              <a:rPr lang="en-US" b="1" dirty="0" smtClean="0">
                <a:solidFill>
                  <a:srgbClr val="953735"/>
                </a:solidFill>
              </a:rPr>
              <a:t>, </a:t>
            </a:r>
            <a:r>
              <a:rPr lang="en-US" b="1" dirty="0" err="1" smtClean="0">
                <a:solidFill>
                  <a:srgbClr val="953735"/>
                </a:solidFill>
              </a:rPr>
              <a:t>pageScope</a:t>
            </a:r>
            <a:r>
              <a:rPr lang="en-US" b="1" dirty="0" smtClean="0">
                <a:solidFill>
                  <a:srgbClr val="953735"/>
                </a:solidFill>
              </a:rPr>
              <a:t>, </a:t>
            </a:r>
            <a:r>
              <a:rPr lang="en-US" b="1" dirty="0" err="1" smtClean="0">
                <a:solidFill>
                  <a:srgbClr val="953735"/>
                </a:solidFill>
              </a:rPr>
              <a:t>requestScope</a:t>
            </a:r>
            <a:r>
              <a:rPr lang="en-US" b="1" dirty="0" smtClean="0">
                <a:solidFill>
                  <a:srgbClr val="953735"/>
                </a:solidFill>
              </a:rPr>
              <a:t>, </a:t>
            </a:r>
            <a:r>
              <a:rPr lang="en-US" b="1" dirty="0" err="1" smtClean="0">
                <a:solidFill>
                  <a:srgbClr val="953735"/>
                </a:solidFill>
              </a:rPr>
              <a:t>sessionScope</a:t>
            </a:r>
            <a:r>
              <a:rPr lang="en-US" b="1" dirty="0" smtClean="0">
                <a:solidFill>
                  <a:srgbClr val="953735"/>
                </a:solidFill>
              </a:rPr>
              <a:t>, </a:t>
            </a:r>
            <a:r>
              <a:rPr lang="en-US" b="1" dirty="0" err="1" smtClean="0">
                <a:solidFill>
                  <a:srgbClr val="953735"/>
                </a:solidFill>
              </a:rPr>
              <a:t>applicationScope</a:t>
            </a:r>
            <a:endParaRPr lang="en-US" b="1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033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Deployment: Memorandum</a:t>
            </a:r>
            <a:endParaRPr lang="en-US" dirty="0"/>
          </a:p>
        </p:txBody>
      </p:sp>
      <p:pic>
        <p:nvPicPr>
          <p:cNvPr id="4" name="Picture 3" descr="Screen Shot 2014-01-14 at 14.52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00" y="1386273"/>
            <a:ext cx="5040000" cy="510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07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53078" y="1916222"/>
            <a:ext cx="5040000" cy="360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EE: </a:t>
            </a:r>
            <a:r>
              <a:rPr lang="en-US" dirty="0" err="1" smtClean="0"/>
              <a:t>Architettura</a:t>
            </a:r>
            <a:r>
              <a:rPr lang="en-US" dirty="0" smtClean="0"/>
              <a:t> Multi-tier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1916222"/>
            <a:ext cx="1411111" cy="3600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273807" y="1916222"/>
            <a:ext cx="1412993" cy="3600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>
            <a:spLocks noChangeAspect="1"/>
          </p:cNvSpPr>
          <p:nvPr/>
        </p:nvSpPr>
        <p:spPr>
          <a:xfrm>
            <a:off x="2421846" y="2274582"/>
            <a:ext cx="4295041" cy="2880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677335" y="2482546"/>
            <a:ext cx="978370" cy="96155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Client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677335" y="3951983"/>
            <a:ext cx="978370" cy="96155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B2B Client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2718741" y="2558806"/>
            <a:ext cx="1382889" cy="8090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</a:t>
            </a:r>
          </a:p>
          <a:p>
            <a:pPr algn="ctr"/>
            <a:r>
              <a:rPr lang="en-US" dirty="0" smtClean="0"/>
              <a:t>Tier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4940771" y="2558806"/>
            <a:ext cx="1382889" cy="8090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Connector/Messaging Tier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2718741" y="4028243"/>
            <a:ext cx="1382889" cy="8090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Business Tier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4940771" y="4028243"/>
            <a:ext cx="1382889" cy="8090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Access Tier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7499588" y="2482546"/>
            <a:ext cx="978370" cy="9615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Legacy Tier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7499588" y="3951983"/>
            <a:ext cx="978370" cy="9615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Tier</a:t>
            </a:r>
            <a:endParaRPr lang="en-US" dirty="0"/>
          </a:p>
        </p:txBody>
      </p:sp>
      <p:cxnSp>
        <p:nvCxnSpPr>
          <p:cNvPr id="4" name="Straight Arrow Connector 3"/>
          <p:cNvCxnSpPr>
            <a:stCxn id="23" idx="3"/>
            <a:endCxn id="25" idx="1"/>
          </p:cNvCxnSpPr>
          <p:nvPr/>
        </p:nvCxnSpPr>
        <p:spPr>
          <a:xfrm>
            <a:off x="1655705" y="2963325"/>
            <a:ext cx="10630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589851" y="3444104"/>
            <a:ext cx="1187999" cy="621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4" idx="3"/>
            <a:endCxn id="28" idx="1"/>
          </p:cNvCxnSpPr>
          <p:nvPr/>
        </p:nvCxnSpPr>
        <p:spPr>
          <a:xfrm>
            <a:off x="1655705" y="4432762"/>
            <a:ext cx="10630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2"/>
            <a:endCxn id="28" idx="0"/>
          </p:cNvCxnSpPr>
          <p:nvPr/>
        </p:nvCxnSpPr>
        <p:spPr>
          <a:xfrm>
            <a:off x="3410186" y="3367843"/>
            <a:ext cx="0" cy="660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4101629" y="3367843"/>
            <a:ext cx="900000" cy="720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8" idx="3"/>
          </p:cNvCxnSpPr>
          <p:nvPr/>
        </p:nvCxnSpPr>
        <p:spPr>
          <a:xfrm>
            <a:off x="4101630" y="4432762"/>
            <a:ext cx="8391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17" idx="1"/>
          </p:cNvCxnSpPr>
          <p:nvPr/>
        </p:nvCxnSpPr>
        <p:spPr>
          <a:xfrm>
            <a:off x="6323660" y="4432762"/>
            <a:ext cx="11759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7" idx="3"/>
            <a:endCxn id="16" idx="1"/>
          </p:cNvCxnSpPr>
          <p:nvPr/>
        </p:nvCxnSpPr>
        <p:spPr>
          <a:xfrm>
            <a:off x="6323660" y="2963325"/>
            <a:ext cx="117592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34204" y="5733468"/>
            <a:ext cx="1458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Client Tier</a:t>
            </a:r>
            <a:endParaRPr lang="en-US" sz="2400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1956740" y="1417638"/>
            <a:ext cx="9407" cy="4896000"/>
          </a:xfrm>
          <a:prstGeom prst="line">
            <a:avLst/>
          </a:prstGeom>
          <a:ln w="12700" cmpd="sng">
            <a:solidFill>
              <a:srgbClr val="7F7F7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181612" y="1417638"/>
            <a:ext cx="9407" cy="4896000"/>
          </a:xfrm>
          <a:prstGeom prst="line">
            <a:avLst/>
          </a:prstGeom>
          <a:ln w="12700" cmpd="sng">
            <a:solidFill>
              <a:srgbClr val="7F7F7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860382" y="5733468"/>
            <a:ext cx="1616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Middle Tier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7388698" y="5733468"/>
            <a:ext cx="1322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Tier</a:t>
            </a:r>
            <a:endParaRPr lang="en-US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3276580" y="1916222"/>
            <a:ext cx="2628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Java EE Application 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749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Cos’è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JSP?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 </a:t>
            </a:r>
            <a:r>
              <a:rPr lang="en-US" dirty="0" err="1" smtClean="0"/>
              <a:t>fatto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pagina</a:t>
            </a:r>
            <a:r>
              <a:rPr lang="en-US" dirty="0" smtClean="0"/>
              <a:t> JSP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Servlet!</a:t>
            </a:r>
          </a:p>
          <a:p>
            <a:r>
              <a:rPr lang="en-US" dirty="0" err="1" smtClean="0"/>
              <a:t>Oltre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vantaggi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Servlet </a:t>
            </a:r>
            <a:r>
              <a:rPr lang="en-US" dirty="0" err="1" smtClean="0"/>
              <a:t>offre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Look-and-feel HTML (plain-text)</a:t>
            </a:r>
          </a:p>
          <a:p>
            <a:pPr lvl="1"/>
            <a:r>
              <a:rPr lang="en-US" dirty="0" err="1" smtClean="0"/>
              <a:t>Facilità</a:t>
            </a:r>
            <a:r>
              <a:rPr lang="en-US" dirty="0" smtClean="0"/>
              <a:t> per </a:t>
            </a:r>
            <a:r>
              <a:rPr lang="en-US" dirty="0" err="1" smtClean="0"/>
              <a:t>i</a:t>
            </a:r>
            <a:r>
              <a:rPr lang="en-US" dirty="0" smtClean="0"/>
              <a:t> web designer</a:t>
            </a:r>
          </a:p>
          <a:p>
            <a:pPr lvl="1"/>
            <a:r>
              <a:rPr lang="en-US" dirty="0" err="1" smtClean="0"/>
              <a:t>Sviluppo</a:t>
            </a:r>
            <a:r>
              <a:rPr lang="en-US" dirty="0" smtClean="0"/>
              <a:t> </a:t>
            </a:r>
            <a:r>
              <a:rPr lang="en-US" dirty="0" err="1" smtClean="0"/>
              <a:t>senza</a:t>
            </a:r>
            <a:r>
              <a:rPr lang="en-US" dirty="0" smtClean="0"/>
              <a:t> </a:t>
            </a:r>
            <a:r>
              <a:rPr lang="en-US" dirty="0" err="1" smtClean="0"/>
              <a:t>programmare</a:t>
            </a:r>
            <a:r>
              <a:rPr lang="en-US" dirty="0" smtClean="0"/>
              <a:t> in Java </a:t>
            </a:r>
            <a:r>
              <a:rPr lang="en-US" dirty="0" err="1" smtClean="0"/>
              <a:t>tramite</a:t>
            </a:r>
            <a:r>
              <a:rPr lang="en-US" dirty="0" smtClean="0"/>
              <a:t> </a:t>
            </a:r>
            <a:r>
              <a:rPr lang="en-US" dirty="0" err="1" smtClean="0"/>
              <a:t>l’uso</a:t>
            </a:r>
            <a:r>
              <a:rPr lang="en-US" dirty="0" smtClean="0"/>
              <a:t> di custom tags e expression language (EL)</a:t>
            </a:r>
          </a:p>
          <a:p>
            <a:pPr lvl="1"/>
            <a:r>
              <a:rPr lang="en-US" dirty="0" err="1" smtClean="0"/>
              <a:t>Compilazione</a:t>
            </a:r>
            <a:r>
              <a:rPr lang="en-US" dirty="0" smtClean="0"/>
              <a:t> e deployment </a:t>
            </a:r>
            <a:r>
              <a:rPr lang="en-US" dirty="0" err="1" smtClean="0"/>
              <a:t>automatico</a:t>
            </a:r>
            <a:r>
              <a:rPr lang="en-US" dirty="0" smtClean="0"/>
              <a:t> da parte del Servlet container</a:t>
            </a:r>
          </a:p>
          <a:p>
            <a:r>
              <a:rPr lang="en-US" dirty="0" smtClean="0"/>
              <a:t>Si </a:t>
            </a:r>
            <a:r>
              <a:rPr lang="en-US" dirty="0" err="1" smtClean="0"/>
              <a:t>dovrebbe</a:t>
            </a:r>
            <a:r>
              <a:rPr lang="en-US" dirty="0" smtClean="0"/>
              <a:t> </a:t>
            </a:r>
            <a:r>
              <a:rPr lang="en-US" dirty="0" err="1" smtClean="0"/>
              <a:t>concentrare</a:t>
            </a:r>
            <a:r>
              <a:rPr lang="en-US" dirty="0" smtClean="0"/>
              <a:t> solo </a:t>
            </a:r>
            <a:r>
              <a:rPr lang="en-US" dirty="0" err="1" smtClean="0"/>
              <a:t>sul</a:t>
            </a:r>
            <a:r>
              <a:rPr lang="en-US" dirty="0" smtClean="0"/>
              <a:t> </a:t>
            </a:r>
            <a:r>
              <a:rPr lang="en-US" dirty="0" err="1" smtClean="0"/>
              <a:t>livello</a:t>
            </a:r>
            <a:r>
              <a:rPr lang="en-US" dirty="0" smtClean="0"/>
              <a:t> di “</a:t>
            </a:r>
            <a:r>
              <a:rPr lang="en-US" dirty="0" err="1" smtClean="0"/>
              <a:t>presentazione</a:t>
            </a:r>
            <a:r>
              <a:rPr lang="en-US" dirty="0" smtClean="0"/>
              <a:t>” (GUI)</a:t>
            </a:r>
          </a:p>
          <a:p>
            <a:pPr lvl="1"/>
            <a:r>
              <a:rPr lang="en-US" dirty="0" smtClean="0"/>
              <a:t>La </a:t>
            </a:r>
            <a:r>
              <a:rPr lang="en-US" dirty="0" err="1" smtClean="0"/>
              <a:t>logica</a:t>
            </a:r>
            <a:r>
              <a:rPr lang="en-US" dirty="0" smtClean="0"/>
              <a:t> </a:t>
            </a:r>
            <a:r>
              <a:rPr lang="en-US" dirty="0" err="1" smtClean="0"/>
              <a:t>applicativa</a:t>
            </a:r>
            <a:r>
              <a:rPr lang="en-US" dirty="0" smtClean="0"/>
              <a:t> </a:t>
            </a:r>
            <a:r>
              <a:rPr lang="en-US" dirty="0" err="1" smtClean="0"/>
              <a:t>implementata</a:t>
            </a:r>
            <a:r>
              <a:rPr lang="en-US" dirty="0" smtClean="0"/>
              <a:t> </a:t>
            </a:r>
            <a:r>
              <a:rPr lang="en-US" dirty="0" err="1" smtClean="0"/>
              <a:t>altrove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85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Servlet vs. JSP (1)</a:t>
            </a:r>
            <a:endParaRPr lang="en-US" dirty="0"/>
          </a:p>
        </p:txBody>
      </p:sp>
      <p:pic>
        <p:nvPicPr>
          <p:cNvPr id="4" name="Picture 3" descr="Screen Shot 2014-01-07 at 16.37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78" y="1544637"/>
            <a:ext cx="7559999" cy="453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86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Servlet vs. JSP (2)</a:t>
            </a:r>
            <a:endParaRPr lang="en-US" dirty="0"/>
          </a:p>
        </p:txBody>
      </p:sp>
      <p:pic>
        <p:nvPicPr>
          <p:cNvPr id="3" name="Picture 2" descr="Screen Shot 2014-01-13 at 16.16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00" y="2199085"/>
            <a:ext cx="6480000" cy="245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79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8144</TotalTime>
  <Words>1657</Words>
  <Application>Microsoft Macintosh PowerPoint</Application>
  <PresentationFormat>On-screen Show (4:3)</PresentationFormat>
  <Paragraphs>192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Java Enterprise Edition</vt:lpstr>
      <vt:lpstr>Programma del Corso</vt:lpstr>
      <vt:lpstr>Deployment: Memorandum</vt:lpstr>
      <vt:lpstr>Deployment: Memorandum</vt:lpstr>
      <vt:lpstr>Deployment: Memorandum</vt:lpstr>
      <vt:lpstr>Java EE: Architettura Multi-tier</vt:lpstr>
      <vt:lpstr>Cos’è una JSP?</vt:lpstr>
      <vt:lpstr>Java Servlet vs. JSP (1)</vt:lpstr>
      <vt:lpstr>Java Servlet vs. JSP (2)</vt:lpstr>
      <vt:lpstr>JSP: Ciclo di Vita</vt:lpstr>
      <vt:lpstr>JSP: Compilazione</vt:lpstr>
      <vt:lpstr>JSP: Note sulla compilazione</vt:lpstr>
      <vt:lpstr>Lab: MyFirstJSP con Eclipse</vt:lpstr>
      <vt:lpstr>Lab: MyFirstJSP con Eclipse</vt:lpstr>
      <vt:lpstr>Lab: MyFirstJSP con Eclipse</vt:lpstr>
      <vt:lpstr>Hello.jsp: Implementazione</vt:lpstr>
      <vt:lpstr>Hello.jsp: Deployment+Testing</vt:lpstr>
      <vt:lpstr>Da JSP a Java Servlet: _jspService</vt:lpstr>
      <vt:lpstr>JSP API</vt:lpstr>
      <vt:lpstr>JSP: Oggetti “impliciti”</vt:lpstr>
      <vt:lpstr>JSP: Oggetti “impliciti”</vt:lpstr>
      <vt:lpstr>Sintassi JSP: Direttive</vt:lpstr>
      <vt:lpstr>Sintassi JSP: Direttiva Page</vt:lpstr>
      <vt:lpstr>Sintassi JSP: Direttiva Include</vt:lpstr>
      <vt:lpstr>Sintassi JSP: Direttiva Taglib</vt:lpstr>
      <vt:lpstr>Sintassi JSP: Scriptlets</vt:lpstr>
      <vt:lpstr>Sintassi JSP: Scriptlets (esempio)</vt:lpstr>
      <vt:lpstr>Sintassi JSP: Expressions</vt:lpstr>
      <vt:lpstr>Sintassi JSP: Expressions (esempi)</vt:lpstr>
      <vt:lpstr>Sintassi JSP: Declarations</vt:lpstr>
      <vt:lpstr>Sintassi JSP: Declarations (esempio)</vt:lpstr>
      <vt:lpstr>Sintassi JSP: Comments</vt:lpstr>
      <vt:lpstr>Lab: Calcolatrice JSP</vt:lpstr>
      <vt:lpstr>Sintassi JSP: Actions</vt:lpstr>
      <vt:lpstr>Sintassi JSP: Tag Libraries</vt:lpstr>
      <vt:lpstr>Sintassi JSP: Tag Libraries (2)</vt:lpstr>
      <vt:lpstr>Sintassi JSP: Tag Libraries (3)</vt:lpstr>
      <vt:lpstr>Sintassi JSP: Tag Library Descriptors (TLD)</vt:lpstr>
      <vt:lpstr>JSP Standard Tag Library (JSTL)</vt:lpstr>
      <vt:lpstr>JSTL: Esempio</vt:lpstr>
      <vt:lpstr>Supporto JSTL</vt:lpstr>
      <vt:lpstr>JSP Expression Language (EL)</vt:lpstr>
      <vt:lpstr>JSP Expression Language: Esempio</vt:lpstr>
      <vt:lpstr>JSP Expression Language: Operatori</vt:lpstr>
      <vt:lpstr>JSP Expression Language:  Oggetti “impliciti”</vt:lpstr>
    </vt:vector>
  </TitlesOfParts>
  <Company>DAIS-Unive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EE</dc:title>
  <dc:creator>Gabriele Tolomei</dc:creator>
  <cp:lastModifiedBy>Gabriele Tolomei</cp:lastModifiedBy>
  <cp:revision>395</cp:revision>
  <dcterms:created xsi:type="dcterms:W3CDTF">2013-12-09T10:30:00Z</dcterms:created>
  <dcterms:modified xsi:type="dcterms:W3CDTF">2014-01-29T10:50:53Z</dcterms:modified>
</cp:coreProperties>
</file>